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263" r:id="rId4"/>
    <p:sldId id="265" r:id="rId5"/>
    <p:sldId id="264" r:id="rId6"/>
    <p:sldId id="257" r:id="rId7"/>
    <p:sldId id="258" r:id="rId8"/>
    <p:sldId id="266" r:id="rId9"/>
    <p:sldId id="267" r:id="rId10"/>
    <p:sldId id="268" r:id="rId11"/>
    <p:sldId id="276" r:id="rId12"/>
    <p:sldId id="269" r:id="rId13"/>
    <p:sldId id="270" r:id="rId14"/>
    <p:sldId id="261" r:id="rId15"/>
    <p:sldId id="275" r:id="rId16"/>
    <p:sldId id="274" r:id="rId17"/>
    <p:sldId id="259" r:id="rId18"/>
    <p:sldId id="271" r:id="rId19"/>
    <p:sldId id="272" r:id="rId20"/>
    <p:sldId id="262" r:id="rId21"/>
    <p:sldId id="278"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6" autoAdjust="0"/>
    <p:restoredTop sz="94660"/>
  </p:normalViewPr>
  <p:slideViewPr>
    <p:cSldViewPr>
      <p:cViewPr varScale="1">
        <p:scale>
          <a:sx n="105" d="100"/>
          <a:sy n="105" d="100"/>
        </p:scale>
        <p:origin x="135"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A845972-2289-4A45-A279-A8A3616D6142}" type="datetimeFigureOut">
              <a:rPr lang="en-US" smtClean="0"/>
              <a:t>11/21/2024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DFEE0A5A-A063-4C2E-89E3-E1F925E85F8E}" type="slidenum">
              <a:rPr lang="en-US" smtClean="0"/>
              <a:t>‹#›</a:t>
            </a:fld>
            <a:endParaRPr lang="en-US"/>
          </a:p>
        </p:txBody>
      </p:sp>
    </p:spTree>
    <p:extLst>
      <p:ext uri="{BB962C8B-B14F-4D97-AF65-F5344CB8AC3E}">
        <p14:creationId xmlns:p14="http://schemas.microsoft.com/office/powerpoint/2010/main" val="11263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F233C5-7CA3-41B1-BA78-B65D8F9C67CE}" type="datetime1">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211706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5E3FE-2A74-4414-B1CA-9F923126ED2D}" type="datetime1">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276533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82966-1E5C-491F-956D-580DBF180CEE}" type="datetime1">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155400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334EC-BED8-4C49-AD3E-47E6AFA4E412}" type="datetime1">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114855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39995-004A-4B25-8340-FE8393FF5FF7}" type="datetime1">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7113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FDE4B6-8A21-4362-A087-FFF03DEA49E2}" type="datetime1">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27778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B7FE79-2090-4D56-8092-9B3622EFBA94}" type="datetime1">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9290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2DCD1-34A3-49B6-9C2E-BC4D4C25DDB7}" type="datetime1">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54068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60894-B61F-44EE-BA82-B20567C4612F}" type="datetime1">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386944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9380CE-3742-42FC-96AE-BC338E199879}" type="datetime1">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281508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AB45E-117C-4862-9534-CAC5CDF0927C}" type="datetime1">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4DF9C-E1A8-4D08-A3D0-A641CD20EBE3}" type="slidenum">
              <a:rPr lang="en-US" smtClean="0"/>
              <a:t>‹#›</a:t>
            </a:fld>
            <a:endParaRPr lang="en-US"/>
          </a:p>
        </p:txBody>
      </p:sp>
    </p:spTree>
    <p:extLst>
      <p:ext uri="{BB962C8B-B14F-4D97-AF65-F5344CB8AC3E}">
        <p14:creationId xmlns:p14="http://schemas.microsoft.com/office/powerpoint/2010/main" val="162178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67D72-24C0-4DF6-8ED5-9078C3365FAC}" type="datetime1">
              <a:rPr lang="en-US" smtClean="0"/>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4DF9C-E1A8-4D08-A3D0-A641CD20EBE3}" type="slidenum">
              <a:rPr lang="en-US" smtClean="0"/>
              <a:t>‹#›</a:t>
            </a:fld>
            <a:endParaRPr lang="en-US"/>
          </a:p>
        </p:txBody>
      </p:sp>
    </p:spTree>
    <p:extLst>
      <p:ext uri="{BB962C8B-B14F-4D97-AF65-F5344CB8AC3E}">
        <p14:creationId xmlns:p14="http://schemas.microsoft.com/office/powerpoint/2010/main" val="238838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352800"/>
            <a:ext cx="6400800" cy="2286000"/>
          </a:xfrm>
        </p:spPr>
        <p:txBody>
          <a:bodyPr/>
          <a:lstStyle/>
          <a:p>
            <a:pPr>
              <a:lnSpc>
                <a:spcPct val="150000"/>
              </a:lnSpc>
            </a:pPr>
            <a:r>
              <a:rPr lang="en-US" b="1" dirty="0">
                <a:solidFill>
                  <a:schemeClr val="tx1"/>
                </a:solidFill>
              </a:rPr>
              <a:t>2024 Rancho </a:t>
            </a:r>
            <a:r>
              <a:rPr lang="en-US" b="1" dirty="0" err="1">
                <a:solidFill>
                  <a:schemeClr val="tx1"/>
                </a:solidFill>
              </a:rPr>
              <a:t>Murieta</a:t>
            </a:r>
            <a:r>
              <a:rPr lang="en-US" b="1" dirty="0">
                <a:solidFill>
                  <a:schemeClr val="tx1"/>
                </a:solidFill>
              </a:rPr>
              <a:t> </a:t>
            </a:r>
          </a:p>
          <a:p>
            <a:r>
              <a:rPr lang="en-US" b="1" dirty="0">
                <a:solidFill>
                  <a:schemeClr val="tx1"/>
                </a:solidFill>
              </a:rPr>
              <a:t>Integrated Water Master Plan </a:t>
            </a:r>
            <a:r>
              <a:rPr lang="en-US" sz="2400" b="1" dirty="0">
                <a:solidFill>
                  <a:schemeClr val="tx1"/>
                </a:solidFill>
              </a:rPr>
              <a:t>(Draft)</a:t>
            </a:r>
          </a:p>
          <a:p>
            <a:r>
              <a:rPr lang="en-US" sz="2400" b="1" dirty="0">
                <a:solidFill>
                  <a:schemeClr val="tx1"/>
                </a:solidFill>
              </a:rPr>
              <a:t>Analysis &amp; Response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47800"/>
            <a:ext cx="4931655" cy="1670599"/>
          </a:xfrm>
          <a:prstGeom prst="rect">
            <a:avLst/>
          </a:prstGeom>
        </p:spPr>
      </p:pic>
      <p:sp>
        <p:nvSpPr>
          <p:cNvPr id="2" name="Slide Number Placeholder 1"/>
          <p:cNvSpPr>
            <a:spLocks noGrp="1"/>
          </p:cNvSpPr>
          <p:nvPr>
            <p:ph type="sldNum" sz="quarter" idx="12"/>
          </p:nvPr>
        </p:nvSpPr>
        <p:spPr/>
        <p:txBody>
          <a:bodyPr/>
          <a:lstStyle/>
          <a:p>
            <a:fld id="{38F4DF9C-E1A8-4D08-A3D0-A641CD20EBE3}" type="slidenum">
              <a:rPr lang="en-US" smtClean="0"/>
              <a:t>1</a:t>
            </a:fld>
            <a:endParaRPr lang="en-US"/>
          </a:p>
        </p:txBody>
      </p:sp>
    </p:spTree>
    <p:extLst>
      <p:ext uri="{BB962C8B-B14F-4D97-AF65-F5344CB8AC3E}">
        <p14:creationId xmlns:p14="http://schemas.microsoft.com/office/powerpoint/2010/main" val="293854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Integrated Water Master Plan(IWMP</a:t>
            </a:r>
            <a:r>
              <a:rPr lang="en-US" sz="2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Integrated Water Master Plan (IWMP) Draft</a:t>
            </a:r>
            <a:r>
              <a:rPr lang="en-US" sz="2000" dirty="0">
                <a:latin typeface="Times New Roman" panose="02020603050405020304" pitchFamily="18" charset="0"/>
                <a:cs typeface="Times New Roman" panose="02020603050405020304" pitchFamily="18" charset="0"/>
              </a:rPr>
              <a:t> “suggests” four (4) mitigation strategies (options) available to CSD that might offset the shortage of water storage and may mitigate the lack of emergency storage.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They are:</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marL="0" lvl="0" indent="0" fontAlgn="base">
              <a:buNone/>
            </a:pPr>
            <a:r>
              <a:rPr lang="en-US" sz="2400" b="1" dirty="0">
                <a:latin typeface="Times New Roman" panose="02020603050405020304" pitchFamily="18" charset="0"/>
                <a:cs typeface="Times New Roman" panose="02020603050405020304" pitchFamily="18" charset="0"/>
              </a:rPr>
              <a:t>	 Options</a:t>
            </a:r>
          </a:p>
          <a:p>
            <a:pPr marL="0" lvl="0" indent="0" fontAlgn="base">
              <a:buNone/>
            </a:pPr>
            <a:r>
              <a:rPr lang="en-US" sz="2400" b="1" dirty="0">
                <a:latin typeface="Times New Roman" panose="02020603050405020304" pitchFamily="18" charset="0"/>
                <a:cs typeface="Times New Roman" panose="02020603050405020304" pitchFamily="18" charset="0"/>
              </a:rPr>
              <a:t>A. Drill groundwater Wells to augment the water supply.</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B.  Use raw water on golf courses and recycled water on houses.</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C. Implement a drought plan which will yield more water (i.e., </a:t>
            </a:r>
            <a:r>
              <a:rPr lang="en-US" sz="2400" b="1" i="1" dirty="0">
                <a:latin typeface="Times New Roman" panose="02020603050405020304" pitchFamily="18" charset="0"/>
                <a:cs typeface="Times New Roman" panose="02020603050405020304" pitchFamily="18" charset="0"/>
              </a:rPr>
              <a:t>Conservation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 Use of Lake </a:t>
            </a:r>
            <a:r>
              <a:rPr lang="en-US" sz="2400" b="1" dirty="0" err="1">
                <a:latin typeface="Times New Roman" panose="02020603050405020304" pitchFamily="18" charset="0"/>
                <a:cs typeface="Times New Roman" panose="02020603050405020304" pitchFamily="18" charset="0"/>
              </a:rPr>
              <a:t>Clementia</a:t>
            </a:r>
            <a:r>
              <a:rPr lang="en-US" sz="2400" b="1" dirty="0">
                <a:latin typeface="Times New Roman" panose="02020603050405020304" pitchFamily="18" charset="0"/>
                <a:cs typeface="Times New Roman" panose="02020603050405020304" pitchFamily="18" charset="0"/>
              </a:rPr>
              <a:t> as a potable water source</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8F4DF9C-E1A8-4D08-A3D0-A641CD20EBE3}" type="slidenum">
              <a:rPr lang="en-US" smtClean="0"/>
              <a:t>10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2590801" cy="8776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15" y="3886198"/>
            <a:ext cx="3419231" cy="2564423"/>
          </a:xfrm>
          <a:prstGeom prst="rect">
            <a:avLst/>
          </a:prstGeom>
        </p:spPr>
      </p:pic>
    </p:spTree>
    <p:extLst>
      <p:ext uri="{BB962C8B-B14F-4D97-AF65-F5344CB8AC3E}">
        <p14:creationId xmlns:p14="http://schemas.microsoft.com/office/powerpoint/2010/main" val="292743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Groundwater and Wells</a:t>
            </a:r>
          </a:p>
        </p:txBody>
      </p:sp>
      <p:sp>
        <p:nvSpPr>
          <p:cNvPr id="3" name="Content Placeholder 2"/>
          <p:cNvSpPr>
            <a:spLocks noGrp="1"/>
          </p:cNvSpPr>
          <p:nvPr>
            <p:ph sz="half" idx="1"/>
          </p:nvPr>
        </p:nvSpPr>
        <p:spPr>
          <a:xfrm>
            <a:off x="228600" y="1600200"/>
            <a:ext cx="4267200" cy="4876800"/>
          </a:xfrm>
        </p:spPr>
        <p:txBody>
          <a:bodyPr>
            <a:normAutofit lnSpcReduction="10000"/>
          </a:bodyPr>
          <a:lstStyle/>
          <a:p>
            <a:r>
              <a:rPr lang="en-US" sz="1400" b="1" dirty="0">
                <a:latin typeface="Times New Roman" panose="02020603050405020304" pitchFamily="18" charset="0"/>
                <a:cs typeface="Times New Roman" panose="02020603050405020304" pitchFamily="18" charset="0"/>
              </a:rPr>
              <a:t>Groundwater Wells</a:t>
            </a:r>
            <a:r>
              <a:rPr lang="en-US" sz="1400" dirty="0">
                <a:latin typeface="Times New Roman" panose="02020603050405020304" pitchFamily="18" charset="0"/>
                <a:cs typeface="Times New Roman" panose="02020603050405020304" pitchFamily="18" charset="0"/>
              </a:rPr>
              <a:t> have been proposed in quantity by the 2024 IWMP as a possible solution to Rancho </a:t>
            </a:r>
            <a:r>
              <a:rPr lang="en-US" sz="1400" dirty="0" err="1">
                <a:latin typeface="Times New Roman" panose="02020603050405020304" pitchFamily="18" charset="0"/>
                <a:cs typeface="Times New Roman" panose="02020603050405020304" pitchFamily="18" charset="0"/>
              </a:rPr>
              <a:t>Murieta’s</a:t>
            </a:r>
            <a:r>
              <a:rPr lang="en-US" sz="1400" dirty="0">
                <a:latin typeface="Times New Roman" panose="02020603050405020304" pitchFamily="18" charset="0"/>
                <a:cs typeface="Times New Roman" panose="02020603050405020304" pitchFamily="18" charset="0"/>
              </a:rPr>
              <a:t> emergency water needs and for development build out.  </a:t>
            </a:r>
          </a:p>
          <a:p>
            <a:r>
              <a:rPr lang="en-US" sz="1400" dirty="0">
                <a:latin typeface="Times New Roman" panose="02020603050405020304" pitchFamily="18" charset="0"/>
                <a:cs typeface="Times New Roman" panose="02020603050405020304" pitchFamily="18" charset="0"/>
              </a:rPr>
              <a:t>A Closer Look- Its not the first time that RM has considered ground water wells as an option for our water shortage. Studies and examination numerous times over the past 35 yrs.</a:t>
            </a:r>
          </a:p>
          <a:p>
            <a:r>
              <a:rPr lang="en-US" sz="1400" dirty="0">
                <a:latin typeface="Times New Roman" panose="02020603050405020304" pitchFamily="18" charset="0"/>
                <a:cs typeface="Times New Roman" panose="02020603050405020304" pitchFamily="18" charset="0"/>
              </a:rPr>
              <a:t>There needs to be a ground water supply to have a well. Ground Water </a:t>
            </a:r>
            <a:r>
              <a:rPr lang="en-US" sz="1400" strike="sngStrike" dirty="0">
                <a:latin typeface="Times New Roman" panose="02020603050405020304" pitchFamily="18" charset="0"/>
                <a:cs typeface="Times New Roman" panose="02020603050405020304" pitchFamily="18" charset="0"/>
              </a:rPr>
              <a:t>is the water that is stored </a:t>
            </a:r>
            <a:r>
              <a:rPr lang="en-US" sz="1400" dirty="0">
                <a:latin typeface="Times New Roman" panose="02020603050405020304" pitchFamily="18" charset="0"/>
                <a:cs typeface="Times New Roman" panose="02020603050405020304" pitchFamily="18" charset="0"/>
              </a:rPr>
              <a:t>underground in layers called Aquifers and Basins, Some feasible as a water source, some not.</a:t>
            </a:r>
          </a:p>
          <a:p>
            <a:r>
              <a:rPr lang="en-US" sz="1400" dirty="0">
                <a:latin typeface="Times New Roman" panose="02020603050405020304" pitchFamily="18" charset="0"/>
                <a:cs typeface="Times New Roman" panose="02020603050405020304" pitchFamily="18" charset="0"/>
              </a:rPr>
              <a:t>Historical info back in 1970 by an engineering firm claimed “</a:t>
            </a:r>
            <a:r>
              <a:rPr lang="en-US" sz="1400" i="1" dirty="0">
                <a:latin typeface="Times New Roman" panose="02020603050405020304" pitchFamily="18" charset="0"/>
                <a:cs typeface="Times New Roman" panose="02020603050405020304" pitchFamily="18" charset="0"/>
              </a:rPr>
              <a:t>groundwater in this area is of such poor quality and low quantity, that wells are not recommended as a source of raw water.”</a:t>
            </a:r>
          </a:p>
          <a:p>
            <a:r>
              <a:rPr lang="en-US" sz="1400" dirty="0">
                <a:latin typeface="Times New Roman" panose="02020603050405020304" pitchFamily="18" charset="0"/>
                <a:cs typeface="Times New Roman" panose="02020603050405020304" pitchFamily="18" charset="0"/>
              </a:rPr>
              <a:t>Further studies in 1988 </a:t>
            </a:r>
            <a:r>
              <a:rPr lang="en-US" sz="1400" dirty="0" err="1">
                <a:latin typeface="Times New Roman" panose="02020603050405020304" pitchFamily="18" charset="0"/>
                <a:cs typeface="Times New Roman" panose="02020603050405020304" pitchFamily="18" charset="0"/>
              </a:rPr>
              <a:t>Ludhorff</a:t>
            </a:r>
            <a:r>
              <a:rPr lang="en-US" sz="1400" dirty="0">
                <a:latin typeface="Times New Roman" panose="02020603050405020304" pitchFamily="18" charset="0"/>
                <a:cs typeface="Times New Roman" panose="02020603050405020304" pitchFamily="18" charset="0"/>
              </a:rPr>
              <a:t> &amp; </a:t>
            </a:r>
            <a:r>
              <a:rPr lang="en-US" sz="1400" dirty="0" err="1">
                <a:latin typeface="Times New Roman" panose="02020603050405020304" pitchFamily="18" charset="0"/>
                <a:cs typeface="Times New Roman" panose="02020603050405020304" pitchFamily="18" charset="0"/>
              </a:rPr>
              <a:t>Scalmanini</a:t>
            </a:r>
            <a:r>
              <a:rPr lang="en-US" sz="1400" dirty="0">
                <a:latin typeface="Times New Roman" panose="02020603050405020304" pitchFamily="18" charset="0"/>
                <a:cs typeface="Times New Roman" panose="02020603050405020304" pitchFamily="18" charset="0"/>
              </a:rPr>
              <a:t>; 1994 &amp;1995 Eaton Drilling 6 test holes; 2002 </a:t>
            </a:r>
            <a:r>
              <a:rPr lang="en-US" sz="1400" dirty="0" err="1">
                <a:latin typeface="Times New Roman" panose="02020603050405020304" pitchFamily="18" charset="0"/>
                <a:cs typeface="Times New Roman" panose="02020603050405020304" pitchFamily="18" charset="0"/>
              </a:rPr>
              <a:t>Geoconsultants</a:t>
            </a:r>
            <a:r>
              <a:rPr lang="en-US" sz="1400" dirty="0">
                <a:latin typeface="Times New Roman" panose="02020603050405020304" pitchFamily="18" charset="0"/>
                <a:cs typeface="Times New Roman" panose="02020603050405020304" pitchFamily="18" charset="0"/>
              </a:rPr>
              <a:t>; 2003 HDR;, and the Dunn report in 2013, a very technical report with two test holes drilled. Acceptable well productivity was questionable.</a:t>
            </a:r>
          </a:p>
        </p:txBody>
      </p:sp>
      <p:sp>
        <p:nvSpPr>
          <p:cNvPr id="4" name="Content Placeholder 3"/>
          <p:cNvSpPr>
            <a:spLocks noGrp="1"/>
          </p:cNvSpPr>
          <p:nvPr>
            <p:ph sz="half" idx="2"/>
          </p:nvPr>
        </p:nvSpPr>
        <p:spPr>
          <a:xfrm>
            <a:off x="4648200" y="1258634"/>
            <a:ext cx="4343400" cy="4867529"/>
          </a:xfrm>
        </p:spPr>
        <p:txBody>
          <a:bodyPr>
            <a:normAutofit lnSpcReduction="10000"/>
          </a:bodyPr>
          <a:lstStyle/>
          <a:p>
            <a:pPr marL="0" indent="0">
              <a:buNone/>
            </a:pPr>
            <a:r>
              <a:rPr lang="en-US" sz="1800" dirty="0">
                <a:latin typeface="Times New Roman" panose="02020603050405020304" pitchFamily="18" charset="0"/>
                <a:cs typeface="Times New Roman" panose="02020603050405020304" pitchFamily="18" charset="0"/>
              </a:rPr>
              <a:t>Conclusions</a:t>
            </a:r>
          </a:p>
          <a:p>
            <a:r>
              <a:rPr lang="en-US" sz="1600" dirty="0">
                <a:latin typeface="Times New Roman" panose="02020603050405020304" pitchFamily="18" charset="0"/>
                <a:cs typeface="Times New Roman" panose="02020603050405020304" pitchFamily="18" charset="0"/>
              </a:rPr>
              <a:t>RMCSD has attempted 5 times to find well sites that would produce 1200 GPD each to generate enough water for the existing community. 2000 GPD needed for the full build out</a:t>
            </a:r>
            <a:r>
              <a:rPr lang="en-US" sz="18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Our </a:t>
            </a:r>
            <a:r>
              <a:rPr lang="en-US" sz="1600" dirty="0" err="1">
                <a:latin typeface="Times New Roman" panose="02020603050405020304" pitchFamily="18" charset="0"/>
                <a:cs typeface="Times New Roman" panose="02020603050405020304" pitchFamily="18" charset="0"/>
              </a:rPr>
              <a:t>aquaphor</a:t>
            </a:r>
            <a:r>
              <a:rPr lang="en-US" sz="1600" dirty="0">
                <a:latin typeface="Times New Roman" panose="02020603050405020304" pitchFamily="18" charset="0"/>
                <a:cs typeface="Times New Roman" panose="02020603050405020304" pitchFamily="18" charset="0"/>
              </a:rPr>
              <a:t> and basin are small and may not have the geology to produce the necessary water.  </a:t>
            </a:r>
          </a:p>
          <a:p>
            <a:r>
              <a:rPr lang="en-US" sz="1600" dirty="0">
                <a:latin typeface="Times New Roman" panose="02020603050405020304" pitchFamily="18" charset="0"/>
                <a:cs typeface="Times New Roman" panose="02020603050405020304" pitchFamily="18" charset="0"/>
              </a:rPr>
              <a:t>Noted resident geologist, Greg Wheeler, PhD. in Geology and  Professor at Sacramento State from 1978-2018 has submitted a letter outlining the problems with our </a:t>
            </a:r>
            <a:r>
              <a:rPr lang="en-US" sz="1600" dirty="0" err="1">
                <a:latin typeface="Times New Roman" panose="02020603050405020304" pitchFamily="18" charset="0"/>
                <a:cs typeface="Times New Roman" panose="02020603050405020304" pitchFamily="18" charset="0"/>
              </a:rPr>
              <a:t>aquaphor</a:t>
            </a:r>
            <a:r>
              <a:rPr lang="en-US" sz="1600" dirty="0">
                <a:latin typeface="Times New Roman" panose="02020603050405020304" pitchFamily="18" charset="0"/>
                <a:cs typeface="Times New Roman" panose="02020603050405020304" pitchFamily="18" charset="0"/>
              </a:rPr>
              <a:t> saying the Ione and Gopher formations are unsuitable for the needed water production.</a:t>
            </a:r>
          </a:p>
          <a:p>
            <a:r>
              <a:rPr lang="en-US" sz="1600" dirty="0">
                <a:latin typeface="Times New Roman" panose="02020603050405020304" pitchFamily="18" charset="0"/>
                <a:cs typeface="Times New Roman" panose="02020603050405020304" pitchFamily="18" charset="0"/>
              </a:rPr>
              <a:t>Other problems involve drilling near the river and getting Well Permits (5 years), and the massive costs.</a:t>
            </a:r>
          </a:p>
          <a:p>
            <a:r>
              <a:rPr lang="en-US" sz="1600" dirty="0">
                <a:latin typeface="Times New Roman" panose="02020603050405020304" pitchFamily="18" charset="0"/>
                <a:cs typeface="Times New Roman" panose="02020603050405020304" pitchFamily="18" charset="0"/>
              </a:rPr>
              <a:t>2024 IWMP (draft) relegates Wells to an emergency use only consideration.</a:t>
            </a:r>
          </a:p>
        </p:txBody>
      </p:sp>
      <p:sp>
        <p:nvSpPr>
          <p:cNvPr id="5" name="Slide Number Placeholder 4"/>
          <p:cNvSpPr>
            <a:spLocks noGrp="1"/>
          </p:cNvSpPr>
          <p:nvPr>
            <p:ph type="sldNum" sz="quarter" idx="12"/>
          </p:nvPr>
        </p:nvSpPr>
        <p:spPr/>
        <p:txBody>
          <a:bodyPr/>
          <a:lstStyle/>
          <a:p>
            <a:fld id="{38F4DF9C-E1A8-4D08-A3D0-A641CD20EBE3}" type="slidenum">
              <a:rPr lang="en-US" smtClean="0"/>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81000"/>
            <a:ext cx="2590801" cy="877634"/>
          </a:xfrm>
          <a:prstGeom prst="rect">
            <a:avLst/>
          </a:prstGeom>
        </p:spPr>
      </p:pic>
    </p:spTree>
    <p:extLst>
      <p:ext uri="{BB962C8B-B14F-4D97-AF65-F5344CB8AC3E}">
        <p14:creationId xmlns:p14="http://schemas.microsoft.com/office/powerpoint/2010/main" val="173129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	Groundwater Wells	</a:t>
            </a:r>
          </a:p>
        </p:txBody>
      </p:sp>
      <p:sp>
        <p:nvSpPr>
          <p:cNvPr id="4" name="Content Placeholder 3"/>
          <p:cNvSpPr>
            <a:spLocks noGrp="1"/>
          </p:cNvSpPr>
          <p:nvPr>
            <p:ph sz="half" idx="2"/>
          </p:nvPr>
        </p:nvSpPr>
        <p:spPr/>
        <p:txBody>
          <a:bodyPr>
            <a:normAutofit fontScale="32500" lnSpcReduction="20000"/>
          </a:bodyPr>
          <a:lstStyle/>
          <a:p>
            <a:pPr marL="0" indent="0">
              <a:buNone/>
            </a:pPr>
            <a:endParaRPr lang="en-US" b="1" dirty="0"/>
          </a:p>
          <a:p>
            <a:pPr marL="0" indent="0">
              <a:buNone/>
            </a:pPr>
            <a:r>
              <a:rPr lang="en-US" sz="5500" b="1" dirty="0">
                <a:latin typeface="Times New Roman" panose="02020603050405020304" pitchFamily="18" charset="0"/>
                <a:cs typeface="Times New Roman" panose="02020603050405020304" pitchFamily="18" charset="0"/>
              </a:rPr>
              <a:t>IWMP page 31</a:t>
            </a:r>
            <a:r>
              <a:rPr lang="de-DE" sz="5500" dirty="0">
                <a:latin typeface="Times New Roman" panose="02020603050405020304" pitchFamily="18" charset="0"/>
                <a:cs typeface="Times New Roman" panose="02020603050405020304" pitchFamily="18" charset="0"/>
              </a:rPr>
              <a:t>........</a:t>
            </a:r>
            <a:endParaRPr lang="en-US" sz="5500" dirty="0">
              <a:latin typeface="Times New Roman" panose="02020603050405020304" pitchFamily="18" charset="0"/>
              <a:cs typeface="Times New Roman" panose="02020603050405020304" pitchFamily="18" charset="0"/>
            </a:endParaRPr>
          </a:p>
          <a:p>
            <a:pPr marL="0" lvl="0" indent="0">
              <a:buNone/>
            </a:pPr>
            <a:endParaRPr lang="en-US" sz="3800" dirty="0">
              <a:latin typeface="Times New Roman" panose="02020603050405020304" pitchFamily="18" charset="0"/>
              <a:cs typeface="Times New Roman" panose="02020603050405020304" pitchFamily="18" charset="0"/>
            </a:endParaRPr>
          </a:p>
          <a:p>
            <a:pPr marL="0" lvl="0" indent="0">
              <a:buNone/>
            </a:pPr>
            <a:endParaRPr lang="en-US" dirty="0"/>
          </a:p>
          <a:p>
            <a:pPr marL="0" indent="0">
              <a:buNone/>
            </a:pPr>
            <a:r>
              <a:rPr lang="en-US" sz="4900" b="1" dirty="0">
                <a:latin typeface="Times New Roman" panose="02020603050405020304" pitchFamily="18" charset="0"/>
                <a:cs typeface="Times New Roman" panose="02020603050405020304" pitchFamily="18" charset="0"/>
              </a:rPr>
              <a:t>Finally the 2024 IWMP came to the following conclusion,</a:t>
            </a:r>
          </a:p>
          <a:p>
            <a:pPr marL="0" indent="0">
              <a:buNone/>
            </a:pPr>
            <a:r>
              <a:rPr lang="en-US" sz="4000" b="1" dirty="0">
                <a:latin typeface="Times New Roman" panose="02020603050405020304" pitchFamily="18" charset="0"/>
                <a:cs typeface="Times New Roman" panose="02020603050405020304" pitchFamily="18" charset="0"/>
              </a:rPr>
              <a:t> </a:t>
            </a:r>
          </a:p>
          <a:p>
            <a:pPr marL="0" indent="0">
              <a:buNone/>
            </a:pPr>
            <a:r>
              <a:rPr lang="en-US" sz="4900" b="1" i="1" dirty="0">
                <a:latin typeface="Times New Roman" panose="02020603050405020304" pitchFamily="18" charset="0"/>
                <a:cs typeface="Times New Roman" panose="02020603050405020304" pitchFamily="18" charset="0"/>
              </a:rPr>
              <a:t>  ……“However, as regional ground water availability declines, it is important to consider the potential uses of new wells: long-term daily flow augmentation is likely unsustainable  for the District.  </a:t>
            </a:r>
          </a:p>
          <a:p>
            <a:pPr marL="0" indent="0">
              <a:buNone/>
            </a:pPr>
            <a:r>
              <a:rPr lang="en-US" sz="4900" b="1" i="1" dirty="0">
                <a:latin typeface="Times New Roman" panose="02020603050405020304" pitchFamily="18" charset="0"/>
                <a:cs typeface="Times New Roman" panose="02020603050405020304" pitchFamily="18" charset="0"/>
              </a:rPr>
              <a:t>Thus, a well should be considered an emergency source or drought resilience and not to be used to augment normal daily demands.”</a:t>
            </a:r>
          </a:p>
          <a:p>
            <a:pPr marL="0" indent="0">
              <a:buNone/>
            </a:pPr>
            <a:r>
              <a:rPr lang="de-DE" b="1" dirty="0"/>
              <a:t> </a:t>
            </a:r>
            <a:endParaRPr lang="en-US" dirty="0"/>
          </a:p>
          <a:p>
            <a:endParaRPr lang="en-US" dirty="0"/>
          </a:p>
        </p:txBody>
      </p:sp>
      <p:sp>
        <p:nvSpPr>
          <p:cNvPr id="6" name="Content Placeholder 5"/>
          <p:cNvSpPr>
            <a:spLocks noGrp="1"/>
          </p:cNvSpPr>
          <p:nvPr>
            <p:ph sz="quarter" idx="4"/>
          </p:nvPr>
        </p:nvSpPr>
        <p:spPr/>
        <p:txBody>
          <a:bodyPr>
            <a:normAutofit fontScale="62500" lnSpcReduction="20000"/>
          </a:bodyPr>
          <a:lstStyle/>
          <a:p>
            <a:pPr lvl="0" fontAlgn="base"/>
            <a:r>
              <a:rPr lang="en-US" b="1" dirty="0"/>
              <a:t>If groundwater can be found, it may prove a modest enhancement to the emergency water supply.</a:t>
            </a:r>
            <a:endParaRPr lang="en-US" dirty="0"/>
          </a:p>
          <a:p>
            <a:pPr marL="0" indent="0">
              <a:buNone/>
            </a:pPr>
            <a:r>
              <a:rPr lang="de-DE" b="1" dirty="0"/>
              <a:t> </a:t>
            </a:r>
            <a:endParaRPr lang="en-US" dirty="0"/>
          </a:p>
          <a:p>
            <a:pPr lvl="0" fontAlgn="base"/>
            <a:r>
              <a:rPr lang="en-US" b="1" dirty="0"/>
              <a:t>There is no evidence that the consultant or engineer has met with the </a:t>
            </a:r>
            <a:r>
              <a:rPr lang="en-US" b="1" dirty="0" err="1"/>
              <a:t>Cosumnes</a:t>
            </a:r>
            <a:r>
              <a:rPr lang="en-US" b="1" dirty="0"/>
              <a:t> </a:t>
            </a:r>
          </a:p>
          <a:p>
            <a:pPr lvl="0" fontAlgn="base"/>
            <a:r>
              <a:rPr lang="en-US" b="1" dirty="0"/>
              <a:t>Groundwater Authority.</a:t>
            </a:r>
            <a:endParaRPr lang="en-US" dirty="0"/>
          </a:p>
          <a:p>
            <a:pPr marL="0" indent="0">
              <a:buNone/>
            </a:pPr>
            <a:r>
              <a:rPr lang="de-DE" b="1" dirty="0"/>
              <a:t> </a:t>
            </a:r>
            <a:endParaRPr lang="en-US" dirty="0"/>
          </a:p>
          <a:p>
            <a:pPr lvl="0" fontAlgn="base"/>
            <a:r>
              <a:rPr lang="en-US" b="1" dirty="0"/>
              <a:t>Groundwater wells do not contribute to a supply of water needed to support development. </a:t>
            </a:r>
            <a:endParaRPr lang="en-US" dirty="0"/>
          </a:p>
          <a:p>
            <a:pPr marL="0" indent="0">
              <a:buNone/>
            </a:pPr>
            <a:r>
              <a:rPr lang="de-DE" b="1" dirty="0"/>
              <a:t> </a:t>
            </a:r>
            <a:endParaRPr lang="en-US" dirty="0"/>
          </a:p>
          <a:p>
            <a:pPr lvl="0" fontAlgn="base"/>
            <a:r>
              <a:rPr lang="en-US" b="1" dirty="0"/>
              <a:t>Well costs, with 5 wells  with either partial or full treatment:</a:t>
            </a:r>
            <a:endParaRPr lang="en-US" dirty="0"/>
          </a:p>
          <a:p>
            <a:pPr marL="0" indent="0">
              <a:buNone/>
            </a:pPr>
            <a:r>
              <a:rPr lang="de-DE" b="1" dirty="0"/>
              <a:t> </a:t>
            </a:r>
            <a:endParaRPr lang="en-US" dirty="0"/>
          </a:p>
          <a:p>
            <a:pPr marL="0" indent="0">
              <a:buNone/>
            </a:pPr>
            <a:r>
              <a:rPr lang="en-US" b="1" dirty="0"/>
              <a:t>	$10,400,000 - $42,940,000</a:t>
            </a:r>
            <a:endParaRPr lang="en-US" dirty="0"/>
          </a:p>
        </p:txBody>
      </p:sp>
      <p:sp>
        <p:nvSpPr>
          <p:cNvPr id="7" name="Slide Number Placeholder 6"/>
          <p:cNvSpPr>
            <a:spLocks noGrp="1"/>
          </p:cNvSpPr>
          <p:nvPr>
            <p:ph type="sldNum" sz="quarter" idx="12"/>
          </p:nvPr>
        </p:nvSpPr>
        <p:spPr/>
        <p:txBody>
          <a:bodyPr/>
          <a:lstStyle/>
          <a:p>
            <a:fld id="{38F4DF9C-E1A8-4D08-A3D0-A641CD20EBE3}" type="slidenum">
              <a:rPr lang="en-US" smtClean="0"/>
              <a:t>12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57200"/>
            <a:ext cx="2590801" cy="877634"/>
          </a:xfrm>
          <a:prstGeom prst="rect">
            <a:avLst/>
          </a:prstGeom>
        </p:spPr>
      </p:pic>
    </p:spTree>
    <p:extLst>
      <p:ext uri="{BB962C8B-B14F-4D97-AF65-F5344CB8AC3E}">
        <p14:creationId xmlns:p14="http://schemas.microsoft.com/office/powerpoint/2010/main" val="300121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634"/>
            <a:ext cx="8229600" cy="1143000"/>
          </a:xfrm>
        </p:spPr>
        <p:txBody>
          <a:bodyPr>
            <a:normAutofit/>
          </a:bodyPr>
          <a:lstStyle/>
          <a:p>
            <a:r>
              <a:rPr lang="en-US" sz="2400" b="1" dirty="0">
                <a:latin typeface="Times New Roman" panose="02020603050405020304" pitchFamily="18" charset="0"/>
                <a:cs typeface="Times New Roman" panose="02020603050405020304" pitchFamily="18" charset="0"/>
              </a:rPr>
              <a:t>		Recycled Water</a:t>
            </a:r>
          </a:p>
        </p:txBody>
      </p:sp>
      <p:sp>
        <p:nvSpPr>
          <p:cNvPr id="3" name="Content Placeholder 2"/>
          <p:cNvSpPr>
            <a:spLocks noGrp="1"/>
          </p:cNvSpPr>
          <p:nvPr>
            <p:ph sz="half"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RECYCLED WATER ASSUMPTION</a:t>
            </a:r>
          </a:p>
          <a:p>
            <a:r>
              <a:rPr lang="en-US" sz="1400" b="1" dirty="0">
                <a:latin typeface="Times New Roman" panose="02020603050405020304" pitchFamily="18" charset="0"/>
                <a:cs typeface="Times New Roman" panose="02020603050405020304" pitchFamily="18" charset="0"/>
              </a:rPr>
              <a:t>The CSD 2006 and 2010 studies assumed recycled water would be used to irrigate the RMCC golf courses and all developer properties.</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CSD’s 1990 Study specifically states that even at full buildout there will be insufficient recycled water to irrigate developer homes in all but heavy rainfall years.</a:t>
            </a:r>
          </a:p>
          <a:p>
            <a:r>
              <a:rPr lang="en-US" sz="1400" dirty="0">
                <a:latin typeface="Times New Roman" panose="02020603050405020304" pitchFamily="18" charset="0"/>
                <a:cs typeface="Times New Roman" panose="02020603050405020304" pitchFamily="18" charset="0"/>
              </a:rPr>
              <a:t>A document authored by John M. Sullivan  August 4, </a:t>
            </a:r>
            <a:r>
              <a:rPr lang="en-US" sz="1400" b="1" dirty="0">
                <a:latin typeface="Times New Roman" panose="02020603050405020304" pitchFamily="18" charset="0"/>
                <a:cs typeface="Times New Roman" panose="02020603050405020304" pitchFamily="18" charset="0"/>
              </a:rPr>
              <a:t>CSD Recycle Water Balance 2021, </a:t>
            </a:r>
            <a:r>
              <a:rPr lang="en-US" sz="1400" dirty="0">
                <a:latin typeface="Times New Roman" panose="02020603050405020304" pitchFamily="18" charset="0"/>
                <a:cs typeface="Times New Roman" panose="02020603050405020304" pitchFamily="18" charset="0"/>
              </a:rPr>
              <a:t>states that the study numbers are </a:t>
            </a:r>
            <a:r>
              <a:rPr lang="en-US" sz="1400" b="1" dirty="0">
                <a:latin typeface="Times New Roman" panose="02020603050405020304" pitchFamily="18" charset="0"/>
                <a:cs typeface="Times New Roman" panose="02020603050405020304" pitchFamily="18" charset="0"/>
              </a:rPr>
              <a:t>inaccurate</a:t>
            </a:r>
            <a:r>
              <a:rPr lang="en-US" sz="1400" dirty="0">
                <a:latin typeface="Times New Roman" panose="02020603050405020304" pitchFamily="18" charset="0"/>
                <a:cs typeface="Times New Roman" panose="02020603050405020304" pitchFamily="18" charset="0"/>
              </a:rPr>
              <a:t> and there is an insufficient supply for the assumption to work</a:t>
            </a:r>
            <a:r>
              <a:rPr lang="en-US" sz="1400" dirty="0"/>
              <a:t>. </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As a result of this document and John Sullivan’s claim, the Residences and Riverview projects are not required to install the infrastructure needed  to use recycled water.</a:t>
            </a: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48200" y="1143000"/>
            <a:ext cx="4267200" cy="5791200"/>
          </a:xfrm>
        </p:spPr>
        <p:txBody>
          <a:bodyPr>
            <a:normAutofit/>
          </a:bodyPr>
          <a:lstStyle/>
          <a:p>
            <a:r>
              <a:rPr lang="en-US" sz="1600" b="1" dirty="0">
                <a:latin typeface="Times New Roman" panose="02020603050405020304" pitchFamily="18" charset="0"/>
                <a:cs typeface="Times New Roman" panose="02020603050405020304" pitchFamily="18" charset="0"/>
              </a:rPr>
              <a:t>With proof of an insufficient supply, the draft IWMP altered the recycled water assumption. It assumes recycled water will be used to irrigate all developer lots and dual piped existing homes, while the RMCC golf courses will be irrigated by raw river water.</a:t>
            </a:r>
          </a:p>
          <a:p>
            <a:r>
              <a:rPr lang="en-US" sz="1400" b="1" dirty="0">
                <a:latin typeface="Times New Roman" panose="02020603050405020304" pitchFamily="18" charset="0"/>
                <a:cs typeface="Times New Roman" panose="02020603050405020304" pitchFamily="18" charset="0"/>
              </a:rPr>
              <a:t>The Draft IWMP </a:t>
            </a:r>
            <a:r>
              <a:rPr lang="en-US" sz="1400" b="1" i="1" dirty="0">
                <a:latin typeface="Times New Roman" panose="02020603050405020304" pitchFamily="18" charset="0"/>
                <a:cs typeface="Times New Roman" panose="02020603050405020304" pitchFamily="18" charset="0"/>
              </a:rPr>
              <a:t>overstates</a:t>
            </a:r>
            <a:r>
              <a:rPr lang="en-US" sz="1400" b="1" dirty="0">
                <a:latin typeface="Times New Roman" panose="02020603050405020304" pitchFamily="18" charset="0"/>
                <a:cs typeface="Times New Roman" panose="02020603050405020304" pitchFamily="18" charset="0"/>
              </a:rPr>
              <a:t> the future recycled water supply. The study numbers are mathematically impossible to achieve.</a:t>
            </a:r>
          </a:p>
          <a:p>
            <a:r>
              <a:rPr lang="en-US" sz="1400" b="1" dirty="0">
                <a:latin typeface="Times New Roman" panose="02020603050405020304" pitchFamily="18" charset="0"/>
                <a:cs typeface="Times New Roman" panose="02020603050405020304" pitchFamily="18" charset="0"/>
              </a:rPr>
              <a:t>The CSD has a 1988 contract with the Rancho </a:t>
            </a:r>
            <a:r>
              <a:rPr lang="en-US" sz="1400" b="1" dirty="0" err="1">
                <a:latin typeface="Times New Roman" panose="02020603050405020304" pitchFamily="18" charset="0"/>
                <a:cs typeface="Times New Roman" panose="02020603050405020304" pitchFamily="18" charset="0"/>
              </a:rPr>
              <a:t>Murieta</a:t>
            </a:r>
            <a:r>
              <a:rPr lang="en-US" sz="1400" b="1" dirty="0">
                <a:latin typeface="Times New Roman" panose="02020603050405020304" pitchFamily="18" charset="0"/>
                <a:cs typeface="Times New Roman" panose="02020603050405020304" pitchFamily="18" charset="0"/>
              </a:rPr>
              <a:t> County Club to supply 100% of their recycled water needs, </a:t>
            </a:r>
            <a:r>
              <a:rPr lang="en-US" sz="1400" b="1" i="1" dirty="0">
                <a:latin typeface="Times New Roman" panose="02020603050405020304" pitchFamily="18" charset="0"/>
                <a:cs typeface="Times New Roman" panose="02020603050405020304" pitchFamily="18" charset="0"/>
              </a:rPr>
              <a:t>up to and including drought and low water conditions</a:t>
            </a:r>
            <a:r>
              <a:rPr lang="en-US" sz="1400" b="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a:t> </a:t>
            </a:r>
          </a:p>
          <a:p>
            <a:r>
              <a:rPr lang="en-US" sz="1400" b="1" dirty="0">
                <a:latin typeface="Times New Roman" panose="02020603050405020304" pitchFamily="18" charset="0"/>
                <a:cs typeface="Times New Roman" panose="02020603050405020304" pitchFamily="18" charset="0"/>
              </a:rPr>
              <a:t>River flow charts show there is insufficient river water available to keep the golf courses alive during the summer months. </a:t>
            </a:r>
          </a:p>
          <a:p>
            <a:r>
              <a:rPr lang="en-US" sz="1400" b="1" dirty="0">
                <a:latin typeface="Times New Roman" panose="02020603050405020304" pitchFamily="18" charset="0"/>
                <a:cs typeface="Times New Roman" panose="02020603050405020304" pitchFamily="18" charset="0"/>
              </a:rPr>
              <a:t>The existing CSD discharge permit does not allow use of tertiary treated water for  residential properties. </a:t>
            </a:r>
          </a:p>
          <a:p>
            <a:r>
              <a:rPr lang="en-US" sz="1400" b="1" dirty="0">
                <a:latin typeface="Times New Roman" panose="02020603050405020304" pitchFamily="18" charset="0"/>
                <a:cs typeface="Times New Roman" panose="02020603050405020304" pitchFamily="18" charset="0"/>
              </a:rPr>
              <a:t>There’s no infrastructure in place to deliver recycled water to the developer lots, while piping exists to service the golf courses.</a:t>
            </a:r>
          </a:p>
          <a:p>
            <a:endParaRPr lang="en-US" sz="1400" b="1"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8F4DF9C-E1A8-4D08-A3D0-A641CD20EBE3}" type="slidenum">
              <a:rPr lang="en-US" smtClean="0"/>
              <a:t>13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81000"/>
            <a:ext cx="2590801" cy="877634"/>
          </a:xfrm>
          <a:prstGeom prst="rect">
            <a:avLst/>
          </a:prstGeom>
        </p:spPr>
      </p:pic>
    </p:spTree>
    <p:extLst>
      <p:ext uri="{BB962C8B-B14F-4D97-AF65-F5344CB8AC3E}">
        <p14:creationId xmlns:p14="http://schemas.microsoft.com/office/powerpoint/2010/main" val="155220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2000" b="1" dirty="0">
                <a:latin typeface="Times New Roman" panose="02020603050405020304" pitchFamily="18" charset="0"/>
                <a:cs typeface="Times New Roman" panose="02020603050405020304" pitchFamily="18" charset="0"/>
              </a:rPr>
              <a:t>Additional Info on Recycled Water</a:t>
            </a:r>
          </a:p>
        </p:txBody>
      </p:sp>
      <p:sp>
        <p:nvSpPr>
          <p:cNvPr id="3" name="Content Placeholder 2"/>
          <p:cNvSpPr>
            <a:spLocks noGrp="1"/>
          </p:cNvSpPr>
          <p:nvPr>
            <p:ph sz="half" idx="1"/>
          </p:nvPr>
        </p:nvSpPr>
        <p:spPr>
          <a:xfrm>
            <a:off x="304800" y="1371600"/>
            <a:ext cx="4191000" cy="4754563"/>
          </a:xfrm>
        </p:spPr>
        <p:txBody>
          <a:bodyPr>
            <a:normAutofit fontScale="25000" lnSpcReduction="20000"/>
          </a:bodyPr>
          <a:lstStyle/>
          <a:p>
            <a:endParaRPr lang="en-US" sz="4300" dirty="0">
              <a:latin typeface="Times New Roman" panose="02020603050405020304" pitchFamily="18" charset="0"/>
              <a:cs typeface="Times New Roman" panose="02020603050405020304" pitchFamily="18" charset="0"/>
            </a:endParaRPr>
          </a:p>
          <a:p>
            <a:r>
              <a:rPr lang="en-US" sz="5600" dirty="0">
                <a:latin typeface="Times New Roman" panose="02020603050405020304" pitchFamily="18" charset="0"/>
                <a:cs typeface="Times New Roman" panose="02020603050405020304" pitchFamily="18" charset="0"/>
              </a:rPr>
              <a:t>A 1970 a feasibility report done by George S. Nolte civil engineering company included no plan for recycled water.</a:t>
            </a:r>
          </a:p>
          <a:p>
            <a:r>
              <a:rPr lang="en-US" sz="5600" dirty="0">
                <a:latin typeface="Times New Roman" panose="02020603050405020304" pitchFamily="18" charset="0"/>
                <a:cs typeface="Times New Roman" panose="02020603050405020304" pitchFamily="18" charset="0"/>
              </a:rPr>
              <a:t>May 17,1988- Agreement for Availability and Use of Reclaimed Wastewater for irrigation                           purposes.   The irrigation areas included</a:t>
            </a:r>
            <a:r>
              <a:rPr lang="en-US" sz="5600" u="sng" dirty="0">
                <a:latin typeface="Times New Roman" panose="02020603050405020304" pitchFamily="18" charset="0"/>
                <a:cs typeface="Times New Roman" panose="02020603050405020304" pitchFamily="18" charset="0"/>
              </a:rPr>
              <a:t> North and South golf courses, the future RMA Community</a:t>
            </a:r>
            <a:r>
              <a:rPr lang="en-US" sz="5600" dirty="0">
                <a:latin typeface="Times New Roman" panose="02020603050405020304" pitchFamily="18" charset="0"/>
                <a:cs typeface="Times New Roman" panose="02020603050405020304" pitchFamily="18" charset="0"/>
              </a:rPr>
              <a:t> </a:t>
            </a:r>
            <a:r>
              <a:rPr lang="en-US" sz="5600" u="sng" dirty="0">
                <a:latin typeface="Times New Roman" panose="02020603050405020304" pitchFamily="18" charset="0"/>
                <a:cs typeface="Times New Roman" panose="02020603050405020304" pitchFamily="18" charset="0"/>
              </a:rPr>
              <a:t>Park, and the future HOA Assoc. Corp Yard</a:t>
            </a:r>
            <a:r>
              <a:rPr lang="en-US" sz="5600" dirty="0">
                <a:latin typeface="Times New Roman" panose="02020603050405020304" pitchFamily="18" charset="0"/>
                <a:cs typeface="Times New Roman" panose="02020603050405020304" pitchFamily="18" charset="0"/>
              </a:rPr>
              <a:t>. </a:t>
            </a:r>
          </a:p>
          <a:p>
            <a:pPr lvl="0"/>
            <a:r>
              <a:rPr lang="en-US" sz="5600" dirty="0">
                <a:latin typeface="Times New Roman" panose="02020603050405020304" pitchFamily="18" charset="0"/>
                <a:cs typeface="Times New Roman" panose="02020603050405020304" pitchFamily="18" charset="0"/>
              </a:rPr>
              <a:t>The document also states that the District does not guarantee the quantity of reclaimed wastewater but the District is responsible to deliver raw water(from </a:t>
            </a:r>
            <a:r>
              <a:rPr lang="en-US" sz="5600" dirty="0" err="1">
                <a:latin typeface="Times New Roman" panose="02020603050405020304" pitchFamily="18" charset="0"/>
                <a:cs typeface="Times New Roman" panose="02020603050405020304" pitchFamily="18" charset="0"/>
              </a:rPr>
              <a:t>Clementia</a:t>
            </a:r>
            <a:r>
              <a:rPr lang="en-US" sz="5600" dirty="0">
                <a:latin typeface="Times New Roman" panose="02020603050405020304" pitchFamily="18" charset="0"/>
                <a:cs typeface="Times New Roman" panose="02020603050405020304" pitchFamily="18" charset="0"/>
              </a:rPr>
              <a:t>) to meet the irrigation needs of the Golf Courses and lands mentioned above.</a:t>
            </a:r>
          </a:p>
          <a:p>
            <a:endParaRPr lang="en-US" dirty="0">
              <a:latin typeface="Times New Roman" panose="02020603050405020304" pitchFamily="18" charset="0"/>
              <a:cs typeface="Times New Roman" panose="02020603050405020304" pitchFamily="18" charset="0"/>
            </a:endParaRPr>
          </a:p>
          <a:p>
            <a:r>
              <a:rPr lang="en-US" sz="5600" dirty="0">
                <a:latin typeface="Times New Roman" panose="02020603050405020304" pitchFamily="18" charset="0"/>
                <a:cs typeface="Times New Roman" panose="02020603050405020304" pitchFamily="18" charset="0"/>
              </a:rPr>
              <a:t>It appears that in a preliminary report in 2017 some consideration was given to exploring the use of recycled water on residential landscaping.  Problems occurred  with comingling of surface water and local runoff as well as a lack of available recycled  water.</a:t>
            </a:r>
          </a:p>
          <a:p>
            <a:r>
              <a:rPr lang="en-US" sz="5600" dirty="0">
                <a:latin typeface="Times New Roman" panose="02020603050405020304" pitchFamily="18" charset="0"/>
                <a:cs typeface="Times New Roman" panose="02020603050405020304" pitchFamily="18" charset="0"/>
              </a:rPr>
              <a:t>Sullivan’s report in August of 2021 refers to putting in purple pipe for recycled </a:t>
            </a:r>
            <a:r>
              <a:rPr lang="en-US" sz="5600" dirty="0" err="1">
                <a:latin typeface="Times New Roman" panose="02020603050405020304" pitchFamily="18" charset="0"/>
                <a:cs typeface="Times New Roman" panose="02020603050405020304" pitchFamily="18" charset="0"/>
              </a:rPr>
              <a:t>landscapingat</a:t>
            </a:r>
            <a:r>
              <a:rPr lang="en-US" sz="5600" dirty="0">
                <a:latin typeface="Times New Roman" panose="02020603050405020304" pitchFamily="18" charset="0"/>
                <a:cs typeface="Times New Roman" panose="02020603050405020304" pitchFamily="18" charset="0"/>
              </a:rPr>
              <a:t> the Residences East and West  but no permit or infrastructure in place. Now only the Van </a:t>
            </a:r>
            <a:r>
              <a:rPr lang="en-US" sz="5600" dirty="0" err="1">
                <a:latin typeface="Times New Roman" panose="02020603050405020304" pitchFamily="18" charset="0"/>
                <a:cs typeface="Times New Roman" panose="02020603050405020304" pitchFamily="18" charset="0"/>
              </a:rPr>
              <a:t>Vleck</a:t>
            </a:r>
            <a:r>
              <a:rPr lang="en-US" sz="5600" dirty="0">
                <a:latin typeface="Times New Roman" panose="02020603050405020304" pitchFamily="18" charset="0"/>
                <a:cs typeface="Times New Roman" panose="02020603050405020304" pitchFamily="18" charset="0"/>
              </a:rPr>
              <a:t> </a:t>
            </a:r>
            <a:r>
              <a:rPr lang="en-US" sz="5600" dirty="0" err="1">
                <a:latin typeface="Times New Roman" panose="02020603050405020304" pitchFamily="18" charset="0"/>
                <a:cs typeface="Times New Roman" panose="02020603050405020304" pitchFamily="18" charset="0"/>
              </a:rPr>
              <a:t>Sprayfield</a:t>
            </a:r>
            <a:r>
              <a:rPr lang="en-US" sz="5600" dirty="0">
                <a:latin typeface="Times New Roman" panose="02020603050405020304" pitchFamily="18" charset="0"/>
                <a:cs typeface="Times New Roman" panose="02020603050405020304" pitchFamily="18" charset="0"/>
              </a:rPr>
              <a:t> is permitted to accept extra Tertiary Treated  Recycled water from the WWRP.</a:t>
            </a:r>
          </a:p>
          <a:p>
            <a:endParaRPr lang="en-US" sz="43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a:p>
            <a:endParaRPr lang="en-US" dirty="0"/>
          </a:p>
          <a:p>
            <a:endParaRPr lang="en-US" dirty="0"/>
          </a:p>
        </p:txBody>
      </p:sp>
      <p:sp>
        <p:nvSpPr>
          <p:cNvPr id="4" name="Content Placeholder 3"/>
          <p:cNvSpPr>
            <a:spLocks noGrp="1"/>
          </p:cNvSpPr>
          <p:nvPr>
            <p:ph sz="half" idx="2"/>
          </p:nvPr>
        </p:nvSpPr>
        <p:spPr/>
        <p:txBody>
          <a:bodyPr>
            <a:normAutofit fontScale="25000" lnSpcReduction="20000"/>
          </a:bodyPr>
          <a:lstStyle/>
          <a:p>
            <a:pPr marL="0" indent="0">
              <a:buNone/>
            </a:pPr>
            <a:endParaRPr lang="en-US" sz="43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It is necessary to understand why the IWMP’s suggestion to use recycled water for residential landscaping and raw water for the Golf courses just won’t work.</a:t>
            </a:r>
            <a:r>
              <a:rPr lang="en-US" sz="800" dirty="0"/>
              <a:t>.</a:t>
            </a:r>
          </a:p>
          <a:p>
            <a:pPr marL="0" indent="0">
              <a:buNone/>
            </a:pPr>
            <a:endParaRPr lang="en-US" sz="800" dirty="0"/>
          </a:p>
          <a:p>
            <a:pPr marL="0" indent="0">
              <a:buNone/>
            </a:pPr>
            <a:endParaRPr lang="en-US" sz="800" dirty="0"/>
          </a:p>
          <a:p>
            <a:r>
              <a:rPr lang="en-US" sz="6400" dirty="0">
                <a:latin typeface="Times New Roman" panose="02020603050405020304" pitchFamily="18" charset="0"/>
                <a:cs typeface="Times New Roman" panose="02020603050405020304" pitchFamily="18" charset="0"/>
              </a:rPr>
              <a:t>The availability of recycled water for  RMCC is the priority.</a:t>
            </a:r>
          </a:p>
          <a:p>
            <a:r>
              <a:rPr lang="en-US" sz="6400" dirty="0">
                <a:latin typeface="Times New Roman" panose="02020603050405020304" pitchFamily="18" charset="0"/>
                <a:cs typeface="Times New Roman" panose="02020603050405020304" pitchFamily="18" charset="0"/>
              </a:rPr>
              <a:t>In drought conditions waste water decreases and raw water will not be available.</a:t>
            </a:r>
          </a:p>
          <a:p>
            <a:r>
              <a:rPr lang="en-US" sz="6400" dirty="0">
                <a:latin typeface="Times New Roman" panose="02020603050405020304" pitchFamily="18" charset="0"/>
                <a:cs typeface="Times New Roman" panose="02020603050405020304" pitchFamily="18" charset="0"/>
              </a:rPr>
              <a:t>Additional development will not produce enough waste water, i.e. 2:1</a:t>
            </a:r>
          </a:p>
          <a:p>
            <a:r>
              <a:rPr lang="en-US" sz="6400" dirty="0">
                <a:latin typeface="Times New Roman" panose="02020603050405020304" pitchFamily="18" charset="0"/>
                <a:cs typeface="Times New Roman" panose="02020603050405020304" pitchFamily="18" charset="0"/>
              </a:rPr>
              <a:t>Most of RM North and all of RM South is not piped for recycled water.</a:t>
            </a:r>
          </a:p>
          <a:p>
            <a:r>
              <a:rPr lang="en-US" sz="6400" dirty="0">
                <a:latin typeface="Times New Roman" panose="02020603050405020304" pitchFamily="18" charset="0"/>
                <a:cs typeface="Times New Roman" panose="02020603050405020304" pitchFamily="18" charset="0"/>
              </a:rPr>
              <a:t>Conclusions:</a:t>
            </a:r>
          </a:p>
          <a:p>
            <a:pPr lvl="1"/>
            <a:r>
              <a:rPr lang="en-US" sz="6000" dirty="0">
                <a:latin typeface="Times New Roman" panose="02020603050405020304" pitchFamily="18" charset="0"/>
                <a:cs typeface="Times New Roman" panose="02020603050405020304" pitchFamily="18" charset="0"/>
              </a:rPr>
              <a:t>In drought, recycled water not available.</a:t>
            </a:r>
          </a:p>
          <a:p>
            <a:pPr lvl="1"/>
            <a:r>
              <a:rPr lang="en-US" sz="6000" dirty="0">
                <a:latin typeface="Times New Roman" panose="02020603050405020304" pitchFamily="18" charset="0"/>
                <a:cs typeface="Times New Roman" panose="02020603050405020304" pitchFamily="18" charset="0"/>
              </a:rPr>
              <a:t>Also may not be enough to water the golf course.</a:t>
            </a:r>
          </a:p>
          <a:p>
            <a:pPr lvl="1"/>
            <a:r>
              <a:rPr lang="en-US" sz="6000" dirty="0">
                <a:latin typeface="Times New Roman" panose="02020603050405020304" pitchFamily="18" charset="0"/>
                <a:cs typeface="Times New Roman" panose="02020603050405020304" pitchFamily="18" charset="0"/>
              </a:rPr>
              <a:t>IWMP saying there will be 955 </a:t>
            </a:r>
            <a:r>
              <a:rPr lang="en-US" sz="6000" dirty="0" err="1">
                <a:latin typeface="Times New Roman" panose="02020603050405020304" pitchFamily="18" charset="0"/>
                <a:cs typeface="Times New Roman" panose="02020603050405020304" pitchFamily="18" charset="0"/>
              </a:rPr>
              <a:t>ac.ft</a:t>
            </a:r>
            <a:r>
              <a:rPr lang="en-US" sz="6000" dirty="0">
                <a:latin typeface="Times New Roman" panose="02020603050405020304" pitchFamily="18" charset="0"/>
                <a:cs typeface="Times New Roman" panose="02020603050405020304" pitchFamily="18" charset="0"/>
              </a:rPr>
              <a:t> available is not accurate.  </a:t>
            </a:r>
          </a:p>
          <a:p>
            <a:endParaRPr lang="en-US" sz="6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38F4DF9C-E1A8-4D08-A3D0-A641CD20EBE3}" type="slidenum">
              <a:rPr lang="en-US" smtClean="0"/>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00929"/>
            <a:ext cx="2590801" cy="877634"/>
          </a:xfrm>
          <a:prstGeom prst="rect">
            <a:avLst/>
          </a:prstGeom>
        </p:spPr>
      </p:pic>
    </p:spTree>
    <p:extLst>
      <p:ext uri="{BB962C8B-B14F-4D97-AF65-F5344CB8AC3E}">
        <p14:creationId xmlns:p14="http://schemas.microsoft.com/office/powerpoint/2010/main" val="205201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	Conservation</a:t>
            </a:r>
          </a:p>
        </p:txBody>
      </p:sp>
      <p:sp>
        <p:nvSpPr>
          <p:cNvPr id="3" name="Content Placeholder 2"/>
          <p:cNvSpPr>
            <a:spLocks noGrp="1"/>
          </p:cNvSpPr>
          <p:nvPr>
            <p:ph sz="half" idx="1"/>
          </p:nvPr>
        </p:nvSpPr>
        <p:spPr>
          <a:xfrm>
            <a:off x="228600" y="1600200"/>
            <a:ext cx="4267200" cy="4525963"/>
          </a:xfrm>
        </p:spPr>
        <p:txBody>
          <a:bodyPr>
            <a:normAutofit fontScale="85000" lnSpcReduction="20000"/>
          </a:bodyPr>
          <a:lstStyle/>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Conservation</a:t>
            </a:r>
            <a:r>
              <a:rPr lang="en-US" sz="1900" dirty="0">
                <a:latin typeface="Times New Roman" panose="02020603050405020304" pitchFamily="18" charset="0"/>
                <a:cs typeface="Times New Roman" panose="02020603050405020304" pitchFamily="18" charset="0"/>
              </a:rPr>
              <a:t> is a necessary activity for the preservation of our landscapes and property values. </a:t>
            </a:r>
          </a:p>
          <a:p>
            <a:r>
              <a:rPr lang="en-US" sz="1900" dirty="0">
                <a:latin typeface="Times New Roman" panose="02020603050405020304" pitchFamily="18" charset="0"/>
                <a:cs typeface="Times New Roman" panose="02020603050405020304" pitchFamily="18" charset="0"/>
              </a:rPr>
              <a:t>The IWMP recommends conservation as a form of water usage (or non-usage).</a:t>
            </a:r>
          </a:p>
          <a:p>
            <a:pPr marL="0" indent="0">
              <a:buNone/>
            </a:pPr>
            <a:endParaRPr lang="en-US" sz="1900" dirty="0">
              <a:latin typeface="Times New Roman" panose="02020603050405020304" pitchFamily="18" charset="0"/>
              <a:cs typeface="Times New Roman" panose="02020603050405020304" pitchFamily="18" charset="0"/>
            </a:endParaRPr>
          </a:p>
          <a:p>
            <a:r>
              <a:rPr lang="en-US" sz="1900" dirty="0">
                <a:latin typeface="Times New Roman" panose="02020603050405020304" pitchFamily="18" charset="0"/>
                <a:cs typeface="Times New Roman" panose="02020603050405020304" pitchFamily="18" charset="0"/>
              </a:rPr>
              <a:t>2018 Bills AB1668 and SB606 required long term standards for efficient use of water targeted a 20% reduction in usage by Dec 31,2020. </a:t>
            </a:r>
          </a:p>
          <a:p>
            <a:pPr marL="0" indent="0">
              <a:buNone/>
            </a:pPr>
            <a:endParaRPr lang="en-US" sz="1900" dirty="0">
              <a:latin typeface="Times New Roman" panose="02020603050405020304" pitchFamily="18" charset="0"/>
              <a:cs typeface="Times New Roman" panose="02020603050405020304" pitchFamily="18" charset="0"/>
            </a:endParaRPr>
          </a:p>
          <a:p>
            <a:pPr lvl="0"/>
            <a:r>
              <a:rPr lang="en-US" sz="1900" dirty="0">
                <a:latin typeface="Times New Roman" panose="02020603050405020304" pitchFamily="18" charset="0"/>
                <a:cs typeface="Times New Roman" panose="02020603050405020304" pitchFamily="18" charset="0"/>
              </a:rPr>
              <a:t>Recently the State presented a program,  “Conservation as a Way of Life,”  that encourages Californians to conserve now and expect that conserving water use to be part of our daily life.</a:t>
            </a:r>
          </a:p>
          <a:p>
            <a:pPr lvl="0"/>
            <a:endParaRPr lang="en-US" sz="19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48200" y="2027654"/>
            <a:ext cx="4038600" cy="4373145"/>
          </a:xfrm>
        </p:spPr>
        <p:txBody>
          <a:bodyPr>
            <a:normAutofit fontScale="85000" lnSpcReduction="20000"/>
          </a:bodyPr>
          <a:lstStyle/>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What can Conservation do in Rancho </a:t>
            </a:r>
            <a:r>
              <a:rPr lang="en-US" sz="1800" b="1" dirty="0" err="1">
                <a:latin typeface="Times New Roman" panose="02020603050405020304" pitchFamily="18" charset="0"/>
                <a:cs typeface="Times New Roman" panose="02020603050405020304" pitchFamily="18" charset="0"/>
              </a:rPr>
              <a:t>Murieta</a:t>
            </a:r>
            <a:r>
              <a:rPr lang="en-US" sz="1800" b="1" dirty="0">
                <a:latin typeface="Times New Roman" panose="02020603050405020304" pitchFamily="18" charset="0"/>
                <a:cs typeface="Times New Roman" panose="02020603050405020304" pitchFamily="18" charset="0"/>
              </a:rPr>
              <a:t>?</a:t>
            </a:r>
          </a:p>
          <a:p>
            <a:r>
              <a:rPr lang="en-US" sz="1900" dirty="0">
                <a:latin typeface="Times New Roman" panose="02020603050405020304" pitchFamily="18" charset="0"/>
                <a:cs typeface="Times New Roman" panose="02020603050405020304" pitchFamily="18" charset="0"/>
              </a:rPr>
              <a:t>Careful use of water can extend your use of potable water.</a:t>
            </a:r>
          </a:p>
          <a:p>
            <a:r>
              <a:rPr lang="en-US" sz="1900" dirty="0">
                <a:latin typeface="Times New Roman" panose="02020603050405020304" pitchFamily="18" charset="0"/>
                <a:cs typeface="Times New Roman" panose="02020603050405020304" pitchFamily="18" charset="0"/>
              </a:rPr>
              <a:t>Careful use of water can keep our landscaping, especially trees, alive.</a:t>
            </a:r>
          </a:p>
          <a:p>
            <a:endParaRPr lang="en-US" sz="14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What Conservation in Rancho </a:t>
            </a:r>
            <a:r>
              <a:rPr lang="en-US" sz="1600" b="1" dirty="0" err="1">
                <a:latin typeface="Times New Roman" panose="02020603050405020304" pitchFamily="18" charset="0"/>
                <a:cs typeface="Times New Roman" panose="02020603050405020304" pitchFamily="18" charset="0"/>
              </a:rPr>
              <a:t>Murieta</a:t>
            </a:r>
            <a:r>
              <a:rPr lang="en-US" sz="1600" b="1" dirty="0">
                <a:latin typeface="Times New Roman" panose="02020603050405020304" pitchFamily="18" charset="0"/>
                <a:cs typeface="Times New Roman" panose="02020603050405020304" pitchFamily="18" charset="0"/>
              </a:rPr>
              <a:t> can’t do!</a:t>
            </a:r>
          </a:p>
          <a:p>
            <a:pPr lvl="0"/>
            <a:r>
              <a:rPr lang="en-US" sz="1600" b="1" dirty="0">
                <a:latin typeface="Times New Roman" panose="02020603050405020304" pitchFamily="18" charset="0"/>
                <a:cs typeface="Times New Roman" panose="02020603050405020304" pitchFamily="18" charset="0"/>
              </a:rPr>
              <a:t>It can’t supply enough water to the existing community indefinitely to save our landscaping.  Length and severity of droughts will be the determining factors.</a:t>
            </a:r>
          </a:p>
          <a:p>
            <a:pPr lvl="0"/>
            <a:r>
              <a:rPr lang="en-US" sz="1600" b="1" dirty="0">
                <a:latin typeface="Times New Roman" panose="02020603050405020304" pitchFamily="18" charset="0"/>
                <a:cs typeface="Times New Roman" panose="02020603050405020304" pitchFamily="18" charset="0"/>
              </a:rPr>
              <a:t>It can’t supply enough water for new development landscaping.</a:t>
            </a:r>
          </a:p>
          <a:p>
            <a:pPr marL="0" indent="0">
              <a:buNone/>
            </a:pPr>
            <a:r>
              <a:rPr lang="en-US" sz="1700" b="1" dirty="0">
                <a:latin typeface="Times New Roman" panose="02020603050405020304" pitchFamily="18" charset="0"/>
                <a:cs typeface="Times New Roman" panose="02020603050405020304" pitchFamily="18" charset="0"/>
              </a:rPr>
              <a:t>The IWMP assumes a 30%-50% drought conservation rate</a:t>
            </a:r>
          </a:p>
          <a:p>
            <a:pPr lvl="0"/>
            <a:r>
              <a:rPr lang="en-US" sz="1600" b="1" dirty="0">
                <a:latin typeface="Times New Roman" panose="02020603050405020304" pitchFamily="18" charset="0"/>
                <a:cs typeface="Times New Roman" panose="02020603050405020304" pitchFamily="18" charset="0"/>
              </a:rPr>
              <a:t> A Sacramento County peer review states that a 50% drought conservation rate is too aggressive.  The number should be 15-20% for planning purposes</a:t>
            </a:r>
            <a:r>
              <a:rPr lang="en-US" sz="1600" dirty="0">
                <a:latin typeface="Times New Roman" panose="02020603050405020304" pitchFamily="18" charset="0"/>
                <a:cs typeface="Times New Roman" panose="02020603050405020304" pitchFamily="18" charset="0"/>
              </a:rPr>
              <a:t>.</a:t>
            </a:r>
          </a:p>
          <a:p>
            <a:pPr lvl="0"/>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8F4DF9C-E1A8-4D08-A3D0-A641CD20EBE3}" type="slidenum">
              <a:rPr lang="en-US" smtClean="0"/>
              <a:t>15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57200"/>
            <a:ext cx="2590801" cy="8776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0"/>
            <a:ext cx="1473200" cy="2027655"/>
          </a:xfrm>
          <a:prstGeom prst="rect">
            <a:avLst/>
          </a:prstGeom>
        </p:spPr>
      </p:pic>
    </p:spTree>
    <p:extLst>
      <p:ext uri="{BB962C8B-B14F-4D97-AF65-F5344CB8AC3E}">
        <p14:creationId xmlns:p14="http://schemas.microsoft.com/office/powerpoint/2010/main" val="269664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Times New Roman" panose="02020603050405020304" pitchFamily="18" charset="0"/>
                <a:cs typeface="Times New Roman" panose="02020603050405020304" pitchFamily="18" charset="0"/>
              </a:rPr>
              <a:t>				CONSERVATION AND ITS IMPACT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304800" y="1600200"/>
            <a:ext cx="4191000" cy="4876800"/>
          </a:xfrm>
        </p:spPr>
        <p:txBody>
          <a:bodyPr>
            <a:noAutofit/>
          </a:bodyPr>
          <a:lstStyle/>
          <a:p>
            <a:pPr marL="0" indent="0">
              <a:buNone/>
            </a:pPr>
            <a:r>
              <a:rPr lang="en-US" sz="1600" b="1" dirty="0">
                <a:latin typeface="Times New Roman" panose="02020603050405020304" pitchFamily="18" charset="0"/>
                <a:cs typeface="Times New Roman" panose="02020603050405020304" pitchFamily="18" charset="0"/>
              </a:rPr>
              <a:t>Assuming a 30-50% Conservation rate:</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A) A Sacramento County peer review states that a 50% drought conservation rate is too aggressive and places the community at risk of running out of water. </a:t>
            </a:r>
          </a:p>
          <a:p>
            <a:r>
              <a:rPr lang="en-US" sz="1600" dirty="0">
                <a:latin typeface="Times New Roman" panose="02020603050405020304" pitchFamily="18" charset="0"/>
                <a:cs typeface="Times New Roman" panose="02020603050405020304" pitchFamily="18" charset="0"/>
              </a:rPr>
              <a:t>The number should be 15-20% (when planning for future development). </a:t>
            </a:r>
          </a:p>
          <a:p>
            <a:r>
              <a:rPr lang="en-US" sz="1600" dirty="0">
                <a:latin typeface="Times New Roman" panose="02020603050405020304" pitchFamily="18" charset="0"/>
                <a:cs typeface="Times New Roman" panose="02020603050405020304" pitchFamily="18" charset="0"/>
              </a:rPr>
              <a:t>Conservation rates greater than 25% result in the loss of vegetation and creates a financial hardship on the community.</a:t>
            </a:r>
          </a:p>
          <a:p>
            <a:pPr marL="0" indent="0">
              <a:buNone/>
            </a:pPr>
            <a:r>
              <a:rPr lang="en-US" sz="1600" dirty="0">
                <a:latin typeface="Times New Roman" panose="02020603050405020304" pitchFamily="18" charset="0"/>
                <a:cs typeface="Times New Roman" panose="02020603050405020304" pitchFamily="18" charset="0"/>
              </a:rPr>
              <a:t>B) The Department of Public Health stated that a 50% conservation rate is too aggressive.</a:t>
            </a:r>
          </a:p>
          <a:p>
            <a:pPr marL="0" indent="0">
              <a:buNone/>
            </a:pPr>
            <a:r>
              <a:rPr lang="en-US" sz="1600" dirty="0">
                <a:latin typeface="Times New Roman" panose="02020603050405020304" pitchFamily="18" charset="0"/>
                <a:cs typeface="Times New Roman" panose="02020603050405020304" pitchFamily="18" charset="0"/>
              </a:rPr>
              <a:t>C) The study assumes conservation measures begin as soon as lake levels drop to 95% capacity. That means the community will be forced to cut back on water usage and sustain financial losses even during years of heavy rainfall.</a:t>
            </a:r>
          </a:p>
        </p:txBody>
      </p:sp>
      <p:sp>
        <p:nvSpPr>
          <p:cNvPr id="4" name="Content Placeholder 3"/>
          <p:cNvSpPr>
            <a:spLocks noGrp="1"/>
          </p:cNvSpPr>
          <p:nvPr>
            <p:ph sz="half" idx="2"/>
          </p:nvPr>
        </p:nvSpPr>
        <p:spPr>
          <a:xfrm>
            <a:off x="4648200" y="1600200"/>
            <a:ext cx="4191000" cy="4525963"/>
          </a:xfrm>
        </p:spPr>
        <p:txBody>
          <a:bodyPr>
            <a:normAutofit fontScale="25000" lnSpcReduction="20000"/>
          </a:bodyPr>
          <a:lstStyle/>
          <a:p>
            <a:pPr marL="0" indent="0">
              <a:buNone/>
            </a:pPr>
            <a:r>
              <a:rPr lang="de-DE" dirty="0"/>
              <a:t> </a:t>
            </a:r>
            <a:endParaRPr lang="en-US" dirty="0"/>
          </a:p>
          <a:p>
            <a:pPr marL="0" indent="0">
              <a:buNone/>
            </a:pPr>
            <a:r>
              <a:rPr lang="en-US" sz="6400" dirty="0">
                <a:latin typeface="Times New Roman" panose="02020603050405020304" pitchFamily="18" charset="0"/>
                <a:cs typeface="Times New Roman" panose="02020603050405020304" pitchFamily="18" charset="0"/>
              </a:rPr>
              <a:t>D) The study states a 50% reduction in water use would save about 850 </a:t>
            </a:r>
            <a:r>
              <a:rPr lang="en-US" sz="6400" dirty="0" err="1">
                <a:latin typeface="Times New Roman" panose="02020603050405020304" pitchFamily="18" charset="0"/>
                <a:cs typeface="Times New Roman" panose="02020603050405020304" pitchFamily="18" charset="0"/>
              </a:rPr>
              <a:t>Af</a:t>
            </a:r>
            <a:r>
              <a:rPr lang="en-US" sz="6400" dirty="0">
                <a:latin typeface="Times New Roman" panose="02020603050405020304" pitchFamily="18" charset="0"/>
                <a:cs typeface="Times New Roman" panose="02020603050405020304" pitchFamily="18" charset="0"/>
              </a:rPr>
              <a:t> per year, but lacks a </a:t>
            </a:r>
            <a:r>
              <a:rPr lang="ar-SA" sz="6400" dirty="0">
                <a:latin typeface="Times New Roman" panose="02020603050405020304" pitchFamily="18" charset="0"/>
                <a:cs typeface="Times New Roman" panose="02020603050405020304" pitchFamily="18" charset="0"/>
              </a:rPr>
              <a:t>“</a:t>
            </a:r>
            <a:r>
              <a:rPr lang="en-US" sz="6400" dirty="0">
                <a:latin typeface="Times New Roman" panose="02020603050405020304" pitchFamily="18" charset="0"/>
                <a:cs typeface="Times New Roman" panose="02020603050405020304" pitchFamily="18" charset="0"/>
              </a:rPr>
              <a:t>trigger point</a:t>
            </a:r>
            <a:r>
              <a:rPr lang="de-DE" sz="640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when the 50% drought conservation rate is assumed to kick in. </a:t>
            </a:r>
          </a:p>
          <a:p>
            <a:r>
              <a:rPr lang="en-US" sz="6400" dirty="0">
                <a:latin typeface="Times New Roman" panose="02020603050405020304" pitchFamily="18" charset="0"/>
                <a:cs typeface="Times New Roman" panose="02020603050405020304" pitchFamily="18" charset="0"/>
              </a:rPr>
              <a:t>The study does not quantify the cost to the community for these draconian measures or address how the restrictions would be implemented and enforced.</a:t>
            </a: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E) Page 92 states, </a:t>
            </a:r>
            <a:r>
              <a:rPr lang="de-DE" sz="640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at this level of planning to 50% reduction is needed to meet the requirement of California Water Code, Section 10632.</a:t>
            </a:r>
            <a:r>
              <a:rPr lang="de-DE" sz="6400" dirty="0">
                <a:latin typeface="Times New Roman" panose="02020603050405020304" pitchFamily="18" charset="0"/>
                <a:cs typeface="Times New Roman" panose="02020603050405020304" pitchFamily="18" charset="0"/>
              </a:rPr>
              <a:t>” </a:t>
            </a:r>
          </a:p>
          <a:p>
            <a:pPr marL="0" indent="0">
              <a:buNone/>
            </a:pPr>
            <a:r>
              <a:rPr lang="en-US" sz="6400" dirty="0">
                <a:latin typeface="Times New Roman" panose="02020603050405020304" pitchFamily="18" charset="0"/>
                <a:cs typeface="Times New Roman" panose="02020603050405020304" pitchFamily="18" charset="0"/>
              </a:rPr>
              <a:t>This statement is </a:t>
            </a:r>
            <a:r>
              <a:rPr lang="en-US" sz="6400" b="1" u="sng" dirty="0">
                <a:latin typeface="Times New Roman" panose="02020603050405020304" pitchFamily="18" charset="0"/>
                <a:cs typeface="Times New Roman" panose="02020603050405020304" pitchFamily="18" charset="0"/>
              </a:rPr>
              <a:t>inaccurate.</a:t>
            </a:r>
            <a:r>
              <a:rPr lang="en-US" sz="6400" dirty="0">
                <a:latin typeface="Times New Roman" panose="02020603050405020304" pitchFamily="18" charset="0"/>
                <a:cs typeface="Times New Roman" panose="02020603050405020304" pitchFamily="18" charset="0"/>
              </a:rPr>
              <a:t> </a:t>
            </a:r>
          </a:p>
          <a:p>
            <a:r>
              <a:rPr lang="en-US" sz="6400" dirty="0">
                <a:latin typeface="Times New Roman" panose="02020603050405020304" pitchFamily="18" charset="0"/>
                <a:cs typeface="Times New Roman" panose="02020603050405020304" pitchFamily="18" charset="0"/>
              </a:rPr>
              <a:t>The above mentioned Water Code refers to a plan all Districts must have in place to </a:t>
            </a:r>
            <a:r>
              <a:rPr lang="en-US" sz="6400" i="1" dirty="0">
                <a:latin typeface="Times New Roman" panose="02020603050405020304" pitchFamily="18" charset="0"/>
                <a:cs typeface="Times New Roman" panose="02020603050405020304" pitchFamily="18" charset="0"/>
              </a:rPr>
              <a:t>respond</a:t>
            </a:r>
            <a:r>
              <a:rPr lang="en-US" sz="6400" dirty="0">
                <a:latin typeface="Times New Roman" panose="02020603050405020304" pitchFamily="18" charset="0"/>
                <a:cs typeface="Times New Roman" panose="02020603050405020304" pitchFamily="18" charset="0"/>
              </a:rPr>
              <a:t> </a:t>
            </a:r>
            <a:r>
              <a:rPr lang="en-US" sz="6400" i="1" dirty="0">
                <a:latin typeface="Times New Roman" panose="02020603050405020304" pitchFamily="18" charset="0"/>
                <a:cs typeface="Times New Roman" panose="02020603050405020304" pitchFamily="18" charset="0"/>
              </a:rPr>
              <a:t>to an existing drought.</a:t>
            </a:r>
            <a:r>
              <a:rPr lang="en-US" sz="6400" dirty="0">
                <a:latin typeface="Times New Roman" panose="02020603050405020304" pitchFamily="18" charset="0"/>
                <a:cs typeface="Times New Roman" panose="02020603050405020304" pitchFamily="18" charset="0"/>
              </a:rPr>
              <a:t> </a:t>
            </a:r>
          </a:p>
          <a:p>
            <a:r>
              <a:rPr lang="en-US" sz="6400" dirty="0">
                <a:latin typeface="Times New Roman" panose="02020603050405020304" pitchFamily="18" charset="0"/>
                <a:cs typeface="Times New Roman" panose="02020603050405020304" pitchFamily="18" charset="0"/>
              </a:rPr>
              <a:t>The regulation does not apply when </a:t>
            </a:r>
            <a:r>
              <a:rPr lang="en-US" sz="6400" i="1" dirty="0">
                <a:latin typeface="Times New Roman" panose="02020603050405020304" pitchFamily="18" charset="0"/>
                <a:cs typeface="Times New Roman" panose="02020603050405020304" pitchFamily="18" charset="0"/>
              </a:rPr>
              <a:t>planning for future development.</a:t>
            </a:r>
          </a:p>
          <a:p>
            <a:r>
              <a:rPr lang="en-US" sz="6400" i="1"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In other words, you would never </a:t>
            </a:r>
            <a:r>
              <a:rPr lang="de-DE" sz="6400" i="1" dirty="0">
                <a:latin typeface="Times New Roman" panose="02020603050405020304" pitchFamily="18" charset="0"/>
                <a:cs typeface="Times New Roman" panose="02020603050405020304" pitchFamily="18" charset="0"/>
              </a:rPr>
              <a:t>plan</a:t>
            </a:r>
            <a:r>
              <a:rPr lang="en-US" sz="6400" dirty="0">
                <a:latin typeface="Times New Roman" panose="02020603050405020304" pitchFamily="18" charset="0"/>
                <a:cs typeface="Times New Roman" panose="02020603050405020304" pitchFamily="18" charset="0"/>
              </a:rPr>
              <a:t> to put a community in this position.</a:t>
            </a:r>
          </a:p>
          <a:p>
            <a:pPr marL="0" indent="0">
              <a:buNone/>
            </a:pPr>
            <a:br>
              <a:rPr lang="de-DE" sz="6400" i="1" dirty="0">
                <a:latin typeface="Times New Roman" panose="02020603050405020304" pitchFamily="18" charset="0"/>
                <a:cs typeface="Times New Roman" panose="02020603050405020304" pitchFamily="18" charset="0"/>
              </a:rPr>
            </a:br>
            <a:endParaRPr lang="en-US" sz="6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8F4DF9C-E1A8-4D08-A3D0-A641CD20EBE3}" type="slidenum">
              <a:rPr lang="en-US" smtClean="0"/>
              <a:t>16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00929"/>
            <a:ext cx="2590801" cy="877634"/>
          </a:xfrm>
          <a:prstGeom prst="rect">
            <a:avLst/>
          </a:prstGeom>
        </p:spPr>
      </p:pic>
    </p:spTree>
    <p:extLst>
      <p:ext uri="{BB962C8B-B14F-4D97-AF65-F5344CB8AC3E}">
        <p14:creationId xmlns:p14="http://schemas.microsoft.com/office/powerpoint/2010/main" val="100237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400" b="1" dirty="0">
                <a:latin typeface="Times New Roman" panose="02020603050405020304" pitchFamily="18" charset="0"/>
                <a:cs typeface="Times New Roman" panose="02020603050405020304" pitchFamily="18" charset="0"/>
              </a:rPr>
              <a:t>CLEMENTIA</a:t>
            </a:r>
          </a:p>
        </p:txBody>
      </p:sp>
      <p:sp>
        <p:nvSpPr>
          <p:cNvPr id="3" name="Content Placeholder 2"/>
          <p:cNvSpPr>
            <a:spLocks noGrp="1"/>
          </p:cNvSpPr>
          <p:nvPr>
            <p:ph sz="half" idx="1"/>
          </p:nvPr>
        </p:nvSpPr>
        <p:spPr>
          <a:xfrm>
            <a:off x="457200" y="2209800"/>
            <a:ext cx="4038600" cy="3916363"/>
          </a:xfrm>
        </p:spPr>
        <p:txBody>
          <a:bodyPr>
            <a:normAutofit fontScale="92500"/>
          </a:bodyPr>
          <a:lstStyle/>
          <a:p>
            <a:endParaRPr lang="en-US" sz="2400" dirty="0"/>
          </a:p>
          <a:p>
            <a:endParaRPr lang="en-US" sz="2400" dirty="0"/>
          </a:p>
          <a:p>
            <a:r>
              <a:rPr lang="en-US" sz="2400" dirty="0"/>
              <a:t>Type of Reservoir-Recreation</a:t>
            </a:r>
          </a:p>
          <a:p>
            <a:endParaRPr lang="en-US" sz="2400" dirty="0"/>
          </a:p>
          <a:p>
            <a:r>
              <a:rPr lang="en-US" sz="2400" dirty="0"/>
              <a:t>Quality of water- drainage/plant</a:t>
            </a:r>
          </a:p>
          <a:p>
            <a:endParaRPr lang="en-US" sz="2400" dirty="0"/>
          </a:p>
          <a:p>
            <a:r>
              <a:rPr lang="en-US" sz="2400" dirty="0"/>
              <a:t>Size- Needs a Bathymetric Study- What number to use now?</a:t>
            </a:r>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92500"/>
          </a:bodyPr>
          <a:lstStyle/>
          <a:p>
            <a:endParaRPr lang="en-US" dirty="0"/>
          </a:p>
          <a:p>
            <a:endParaRPr lang="en-US" dirty="0"/>
          </a:p>
          <a:p>
            <a:endParaRPr lang="en-US" dirty="0"/>
          </a:p>
          <a:p>
            <a:r>
              <a:rPr lang="en-US" dirty="0"/>
              <a:t>Infrastructure needed to change to raw water.</a:t>
            </a:r>
          </a:p>
          <a:p>
            <a:endParaRPr lang="en-US" dirty="0"/>
          </a:p>
          <a:p>
            <a:r>
              <a:rPr lang="en-US" dirty="0"/>
              <a:t>In a drought?</a:t>
            </a:r>
          </a:p>
          <a:p>
            <a:endParaRPr lang="en-US" dirty="0"/>
          </a:p>
          <a:p>
            <a:r>
              <a:rPr lang="en-US" dirty="0"/>
              <a:t>Conversion Process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00929"/>
            <a:ext cx="2590801" cy="877634"/>
          </a:xfrm>
          <a:prstGeom prst="rect">
            <a:avLst/>
          </a:prstGeom>
        </p:spPr>
      </p:pic>
      <p:sp>
        <p:nvSpPr>
          <p:cNvPr id="6" name="Slide Number Placeholder 5"/>
          <p:cNvSpPr>
            <a:spLocks noGrp="1"/>
          </p:cNvSpPr>
          <p:nvPr>
            <p:ph type="sldNum" sz="quarter" idx="12"/>
          </p:nvPr>
        </p:nvSpPr>
        <p:spPr/>
        <p:txBody>
          <a:bodyPr/>
          <a:lstStyle/>
          <a:p>
            <a:fld id="{38F4DF9C-E1A8-4D08-A3D0-A641CD20EBE3}" type="slidenum">
              <a:rPr lang="en-US" smtClean="0"/>
              <a:t>17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78413"/>
            <a:ext cx="3200400" cy="2400300"/>
          </a:xfrm>
          <a:prstGeom prst="rect">
            <a:avLst/>
          </a:prstGeom>
        </p:spPr>
      </p:pic>
    </p:spTree>
    <p:extLst>
      <p:ext uri="{BB962C8B-B14F-4D97-AF65-F5344CB8AC3E}">
        <p14:creationId xmlns:p14="http://schemas.microsoft.com/office/powerpoint/2010/main" val="178159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13"/>
            <a:ext cx="8229600" cy="1064587"/>
          </a:xfrm>
        </p:spPr>
        <p:txBody>
          <a:bodyPr>
            <a:normAutofit/>
          </a:bodyPr>
          <a:lstStyle/>
          <a:p>
            <a:r>
              <a:rPr lang="en-US" sz="2000" dirty="0" err="1">
                <a:latin typeface="Times New Roman" panose="02020603050405020304" pitchFamily="18" charset="0"/>
                <a:cs typeface="Times New Roman" panose="02020603050405020304" pitchFamily="18" charset="0"/>
              </a:rPr>
              <a:t>Clementia</a:t>
            </a:r>
            <a:r>
              <a:rPr lang="en-US" sz="200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sz="half" idx="1"/>
          </p:nvPr>
        </p:nvSpPr>
        <p:spPr>
          <a:xfrm>
            <a:off x="76200" y="914400"/>
            <a:ext cx="4419600" cy="5562600"/>
          </a:xfrm>
        </p:spPr>
        <p:txBody>
          <a:bodyPr>
            <a:normAutofit fontScale="25000" lnSpcReduction="20000"/>
          </a:bodyPr>
          <a:lstStyle/>
          <a:p>
            <a:pPr lvl="0" fontAlgn="base"/>
            <a:endParaRPr lang="en-US" sz="5600" b="1" dirty="0">
              <a:latin typeface="Times New Roman" panose="02020603050405020304" pitchFamily="18" charset="0"/>
              <a:cs typeface="Times New Roman" panose="02020603050405020304" pitchFamily="18" charset="0"/>
            </a:endParaRPr>
          </a:p>
          <a:p>
            <a:pPr lvl="0" fontAlgn="base"/>
            <a:endParaRPr lang="en-US" sz="5600" b="1"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The last three critical water reports assume </a:t>
            </a:r>
            <a:r>
              <a:rPr lang="en-US" sz="5600" b="1" dirty="0" err="1">
                <a:latin typeface="Times New Roman" panose="02020603050405020304" pitchFamily="18" charset="0"/>
                <a:cs typeface="Times New Roman" panose="02020603050405020304" pitchFamily="18" charset="0"/>
              </a:rPr>
              <a:t>Clementia</a:t>
            </a:r>
            <a:r>
              <a:rPr lang="en-US" sz="5600" b="1" dirty="0">
                <a:latin typeface="Times New Roman" panose="02020603050405020304" pitchFamily="18" charset="0"/>
                <a:cs typeface="Times New Roman" panose="02020603050405020304" pitchFamily="18" charset="0"/>
              </a:rPr>
              <a:t> to be a source of supply subject </a:t>
            </a:r>
            <a:r>
              <a:rPr lang="en-US" sz="5600" b="1" u="sng" dirty="0">
                <a:latin typeface="Times New Roman" panose="02020603050405020304" pitchFamily="18" charset="0"/>
                <a:cs typeface="Times New Roman" panose="02020603050405020304" pitchFamily="18" charset="0"/>
              </a:rPr>
              <a:t>only</a:t>
            </a:r>
            <a:r>
              <a:rPr lang="en-US" sz="5600" b="1" dirty="0">
                <a:latin typeface="Times New Roman" panose="02020603050405020304" pitchFamily="18" charset="0"/>
                <a:cs typeface="Times New Roman" panose="02020603050405020304" pitchFamily="18" charset="0"/>
              </a:rPr>
              <a:t> to the cancellation of “swimming in the lake”.</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Permit 16762 is the </a:t>
            </a:r>
            <a:r>
              <a:rPr lang="en-US" sz="5600" b="1" u="sng" dirty="0">
                <a:latin typeface="Times New Roman" panose="02020603050405020304" pitchFamily="18" charset="0"/>
                <a:cs typeface="Times New Roman" panose="02020603050405020304" pitchFamily="18" charset="0"/>
              </a:rPr>
              <a:t>only</a:t>
            </a:r>
            <a:r>
              <a:rPr lang="en-US" sz="5600" b="1" dirty="0">
                <a:latin typeface="Times New Roman" panose="02020603050405020304" pitchFamily="18" charset="0"/>
                <a:cs typeface="Times New Roman" panose="02020603050405020304" pitchFamily="18" charset="0"/>
              </a:rPr>
              <a:t> one that allows us to pull water from the river.  It does not permit us to fill up all three lakes.  The permit says we can’t.</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Our permitted storage is 3,900 acre feet.  </a:t>
            </a:r>
            <a:r>
              <a:rPr lang="en-US" sz="5600" b="1" dirty="0" err="1">
                <a:latin typeface="Times New Roman" panose="02020603050405020304" pitchFamily="18" charset="0"/>
                <a:cs typeface="Times New Roman" panose="02020603050405020304" pitchFamily="18" charset="0"/>
              </a:rPr>
              <a:t>Clementia</a:t>
            </a:r>
            <a:r>
              <a:rPr lang="en-US" sz="5600" b="1" dirty="0">
                <a:latin typeface="Times New Roman" panose="02020603050405020304" pitchFamily="18" charset="0"/>
                <a:cs typeface="Times New Roman" panose="02020603050405020304" pitchFamily="18" charset="0"/>
              </a:rPr>
              <a:t> can be used but only at the expense of  storing water in </a:t>
            </a:r>
            <a:r>
              <a:rPr lang="en-US" sz="5600" b="1" dirty="0" err="1">
                <a:latin typeface="Times New Roman" panose="02020603050405020304" pitchFamily="18" charset="0"/>
                <a:cs typeface="Times New Roman" panose="02020603050405020304" pitchFamily="18" charset="0"/>
              </a:rPr>
              <a:t>Calero</a:t>
            </a:r>
            <a:r>
              <a:rPr lang="en-US" sz="5600" b="1" dirty="0">
                <a:latin typeface="Times New Roman" panose="02020603050405020304" pitchFamily="18" charset="0"/>
                <a:cs typeface="Times New Roman" panose="02020603050405020304" pitchFamily="18" charset="0"/>
              </a:rPr>
              <a:t>.</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We have assumed our permitted storage with stop logs is 4,750 acre feet. </a:t>
            </a:r>
            <a:endParaRPr lang="en-US" sz="5600" dirty="0">
              <a:latin typeface="Times New Roman" panose="02020603050405020304" pitchFamily="18" charset="0"/>
              <a:cs typeface="Times New Roman" panose="02020603050405020304" pitchFamily="18" charset="0"/>
            </a:endParaRPr>
          </a:p>
          <a:p>
            <a:pPr lvl="0" fontAlgn="base"/>
            <a:r>
              <a:rPr lang="en-US" sz="5600" b="1" dirty="0" err="1">
                <a:latin typeface="Times New Roman" panose="02020603050405020304" pitchFamily="18" charset="0"/>
                <a:cs typeface="Times New Roman" panose="02020603050405020304" pitchFamily="18" charset="0"/>
              </a:rPr>
              <a:t>Clementia</a:t>
            </a:r>
            <a:r>
              <a:rPr lang="en-US" sz="5600" b="1" dirty="0">
                <a:latin typeface="Times New Roman" panose="02020603050405020304" pitchFamily="18" charset="0"/>
                <a:cs typeface="Times New Roman" panose="02020603050405020304" pitchFamily="18" charset="0"/>
              </a:rPr>
              <a:t> is filled primarily by drainage from its 1,100 acre watershed. Water orders in 1979 order us to use as much drainage as possible.</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Residential lots turn that drainage into urban </a:t>
            </a:r>
            <a:r>
              <a:rPr lang="en-US" sz="5600" b="1" dirty="0" err="1">
                <a:latin typeface="Times New Roman" panose="02020603050405020304" pitchFamily="18" charset="0"/>
                <a:cs typeface="Times New Roman" panose="02020603050405020304" pitchFamily="18" charset="0"/>
              </a:rPr>
              <a:t>stormwater</a:t>
            </a:r>
            <a:r>
              <a:rPr lang="en-US" sz="5600" b="1" dirty="0">
                <a:latin typeface="Times New Roman" panose="02020603050405020304" pitchFamily="18" charset="0"/>
                <a:cs typeface="Times New Roman" panose="02020603050405020304" pitchFamily="18" charset="0"/>
              </a:rPr>
              <a:t>. Urban </a:t>
            </a:r>
            <a:r>
              <a:rPr lang="en-US" sz="5600" b="1" dirty="0" err="1">
                <a:latin typeface="Times New Roman" panose="02020603050405020304" pitchFamily="18" charset="0"/>
                <a:cs typeface="Times New Roman" panose="02020603050405020304" pitchFamily="18" charset="0"/>
              </a:rPr>
              <a:t>stormwater</a:t>
            </a:r>
            <a:r>
              <a:rPr lang="en-US" sz="5600" b="1" dirty="0">
                <a:latin typeface="Times New Roman" panose="02020603050405020304" pitchFamily="18" charset="0"/>
                <a:cs typeface="Times New Roman" panose="02020603050405020304" pitchFamily="18" charset="0"/>
              </a:rPr>
              <a:t> cannot reach our drinking water and must be taken away</a:t>
            </a:r>
            <a:r>
              <a:rPr lang="de-DE" sz="5600" b="1" dirty="0">
                <a:latin typeface="Times New Roman" panose="02020603050405020304" pitchFamily="18" charset="0"/>
                <a:cs typeface="Times New Roman" panose="02020603050405020304" pitchFamily="18" charset="0"/>
              </a:rPr>
              <a:t> </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Replacing drainage with raw water from the </a:t>
            </a:r>
            <a:r>
              <a:rPr lang="en-US" sz="5600" b="1" dirty="0" err="1">
                <a:latin typeface="Times New Roman" panose="02020603050405020304" pitchFamily="18" charset="0"/>
                <a:cs typeface="Times New Roman" panose="02020603050405020304" pitchFamily="18" charset="0"/>
              </a:rPr>
              <a:t>Cosumnes</a:t>
            </a:r>
            <a:r>
              <a:rPr lang="en-US" sz="5600" b="1" dirty="0">
                <a:latin typeface="Times New Roman" panose="02020603050405020304" pitchFamily="18" charset="0"/>
                <a:cs typeface="Times New Roman" panose="02020603050405020304" pitchFamily="18" charset="0"/>
              </a:rPr>
              <a:t> will require action by the State Water Resources  Control Board.</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It is likely this will be protested. We cannot assume the outcome.  It took years to resolve in 1979.</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The formal SOLOS Response  to the </a:t>
            </a:r>
            <a:r>
              <a:rPr lang="en-US" sz="5600" b="1" dirty="0" err="1">
                <a:latin typeface="Times New Roman" panose="02020603050405020304" pitchFamily="18" charset="0"/>
                <a:cs typeface="Times New Roman" panose="02020603050405020304" pitchFamily="18" charset="0"/>
              </a:rPr>
              <a:t>Clementia</a:t>
            </a:r>
            <a:r>
              <a:rPr lang="en-US" sz="5600" b="1" dirty="0">
                <a:latin typeface="Times New Roman" panose="02020603050405020304" pitchFamily="18" charset="0"/>
                <a:cs typeface="Times New Roman" panose="02020603050405020304" pitchFamily="18" charset="0"/>
              </a:rPr>
              <a:t> issue contains a 13 page analysis of the permitting,  drainage, water quality and water treatment concerns.</a:t>
            </a:r>
            <a:endParaRPr lang="en-US" sz="5600" dirty="0">
              <a:latin typeface="Times New Roman" panose="02020603050405020304" pitchFamily="18" charset="0"/>
              <a:cs typeface="Times New Roman" panose="02020603050405020304" pitchFamily="18" charset="0"/>
            </a:endParaRPr>
          </a:p>
          <a:p>
            <a:pPr lvl="0" fontAlgn="base"/>
            <a:r>
              <a:rPr lang="en-US" sz="5600" b="1" dirty="0">
                <a:latin typeface="Times New Roman" panose="02020603050405020304" pitchFamily="18" charset="0"/>
                <a:cs typeface="Times New Roman" panose="02020603050405020304" pitchFamily="18" charset="0"/>
              </a:rPr>
              <a:t>What does using </a:t>
            </a:r>
            <a:r>
              <a:rPr lang="en-US" sz="5600" b="1" dirty="0" err="1">
                <a:latin typeface="Times New Roman" panose="02020603050405020304" pitchFamily="18" charset="0"/>
                <a:cs typeface="Times New Roman" panose="02020603050405020304" pitchFamily="18" charset="0"/>
              </a:rPr>
              <a:t>Clementia</a:t>
            </a:r>
            <a:r>
              <a:rPr lang="en-US" sz="5600" b="1" dirty="0">
                <a:latin typeface="Times New Roman" panose="02020603050405020304" pitchFamily="18" charset="0"/>
                <a:cs typeface="Times New Roman" panose="02020603050405020304" pitchFamily="18" charset="0"/>
              </a:rPr>
              <a:t> actually accomplish?</a:t>
            </a:r>
            <a:endParaRPr lang="en-US" sz="5600" dirty="0">
              <a:latin typeface="Times New Roman" panose="02020603050405020304" pitchFamily="18" charset="0"/>
              <a:cs typeface="Times New Roman" panose="02020603050405020304" pitchFamily="18" charset="0"/>
            </a:endParaRPr>
          </a:p>
          <a:p>
            <a:pPr marL="0" indent="0">
              <a:buNone/>
            </a:pPr>
            <a:r>
              <a:rPr lang="en-US" b="1" dirty="0"/>
              <a:t> </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38F4DF9C-E1A8-4D08-A3D0-A641CD20EBE3}" type="slidenum">
              <a:rPr lang="en-US" smtClean="0"/>
              <a:t>18</a:t>
            </a:fld>
            <a:endParaRPr lang="en-US"/>
          </a:p>
        </p:txBody>
      </p:sp>
      <p:sp>
        <p:nvSpPr>
          <p:cNvPr id="6" name="Content Placeholder 5"/>
          <p:cNvSpPr>
            <a:spLocks noGrp="1"/>
          </p:cNvSpPr>
          <p:nvPr>
            <p:ph sz="half" idx="2"/>
          </p:nvPr>
        </p:nvSpPr>
        <p:spPr/>
        <p:txBody>
          <a:bodyPr>
            <a:normAutofit/>
          </a:bodyPr>
          <a:lstStyle/>
          <a:p>
            <a:pPr marL="0" indent="0">
              <a:buNone/>
            </a:pPr>
            <a:endParaRPr lang="en-US" sz="2000" b="1" i="1" dirty="0">
              <a:latin typeface="Times New Roman" panose="02020603050405020304" pitchFamily="18" charset="0"/>
              <a:cs typeface="Times New Roman" panose="02020603050405020304" pitchFamily="18" charset="0"/>
            </a:endParaRPr>
          </a:p>
          <a:p>
            <a:pPr marL="0" indent="0">
              <a:buNone/>
            </a:pPr>
            <a:endParaRPr lang="en-US" sz="2000" b="1" i="1" dirty="0">
              <a:latin typeface="Times New Roman" panose="02020603050405020304" pitchFamily="18" charset="0"/>
              <a:cs typeface="Times New Roman" panose="02020603050405020304" pitchFamily="18" charset="0"/>
            </a:endParaRPr>
          </a:p>
          <a:p>
            <a:pPr marL="0" indent="0">
              <a:buNone/>
            </a:pPr>
            <a:endParaRPr lang="en-US" sz="2000" b="1" i="1" dirty="0">
              <a:latin typeface="Times New Roman" panose="02020603050405020304" pitchFamily="18" charset="0"/>
              <a:cs typeface="Times New Roman" panose="02020603050405020304" pitchFamily="18" charset="0"/>
            </a:endParaRPr>
          </a:p>
          <a:p>
            <a:pPr marL="0" indent="0">
              <a:buNone/>
            </a:pPr>
            <a:endParaRPr lang="en-US" sz="2000" b="1" i="1" dirty="0">
              <a:latin typeface="Times New Roman" panose="02020603050405020304" pitchFamily="18" charset="0"/>
              <a:cs typeface="Times New Roman" panose="02020603050405020304" pitchFamily="18" charset="0"/>
            </a:endParaRPr>
          </a:p>
          <a:p>
            <a:pPr marL="0" indent="0">
              <a:buNone/>
            </a:pPr>
            <a:r>
              <a:rPr lang="en-US" sz="2000" b="1" i="1" dirty="0">
                <a:latin typeface="Times New Roman" panose="02020603050405020304" pitchFamily="18" charset="0"/>
                <a:cs typeface="Times New Roman" panose="02020603050405020304" pitchFamily="18" charset="0"/>
              </a:rPr>
              <a:t>850af of raw water storage is added to the current RMCSD per annum annual storage.  Requires permit amendments and adjustments to current practices and restrictions of body contact (swimming).</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78413"/>
            <a:ext cx="3200400" cy="2400300"/>
          </a:xfrm>
          <a:prstGeom prst="rect">
            <a:avLst/>
          </a:prstGeom>
        </p:spPr>
      </p:pic>
    </p:spTree>
    <p:extLst>
      <p:ext uri="{BB962C8B-B14F-4D97-AF65-F5344CB8AC3E}">
        <p14:creationId xmlns:p14="http://schemas.microsoft.com/office/powerpoint/2010/main" val="38939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Water Supply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0617809"/>
              </p:ext>
            </p:extLst>
          </p:nvPr>
        </p:nvGraphicFramePr>
        <p:xfrm>
          <a:off x="228600" y="1553017"/>
          <a:ext cx="5715000" cy="5106863"/>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79208">
                <a:tc>
                  <a:txBody>
                    <a:bodyPr/>
                    <a:lstStyle/>
                    <a:p>
                      <a:pPr marL="0" marR="0">
                        <a:spcBef>
                          <a:spcPts val="0"/>
                        </a:spcBef>
                        <a:spcAft>
                          <a:spcPts val="0"/>
                        </a:spcAft>
                      </a:pPr>
                      <a:r>
                        <a:rPr lang="en-US" sz="1200" dirty="0">
                          <a:ln>
                            <a:noFill/>
                          </a:ln>
                          <a:effectLst/>
                          <a:latin typeface="Times New Roman" panose="02020603050405020304" pitchFamily="18" charset="0"/>
                          <a:cs typeface="Times New Roman" panose="02020603050405020304" pitchFamily="18" charset="0"/>
                        </a:rPr>
                        <a:t>ADDITIONAL SUPPLY WITH LAKE CLEMENTIA </a:t>
                      </a:r>
                      <a:r>
                        <a:rPr lang="de-DE" sz="1200" dirty="0">
                          <a:ln>
                            <a:noFill/>
                          </a:ln>
                          <a:effectLst/>
                          <a:latin typeface="Times New Roman" panose="02020603050405020304" pitchFamily="18" charset="0"/>
                          <a:cs typeface="Times New Roman" panose="02020603050405020304" pitchFamily="18" charset="0"/>
                        </a:rPr>
                        <a:t>AS A PERMITTED STORAGE RESERVOIR</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000">
                          <a:ln>
                            <a:noFill/>
                          </a:ln>
                          <a:effectLst/>
                        </a:rPr>
                        <a:t>ACRE FEET</a:t>
                      </a:r>
                      <a:endParaRPr lang="en-US" sz="800">
                        <a:ln>
                          <a:noFill/>
                        </a:ln>
                        <a:solidFill>
                          <a:srgbClr val="000000"/>
                        </a:solidFill>
                        <a:effectLst/>
                        <a:latin typeface="Helvetica Neue"/>
                        <a:ea typeface="Arial Unicode MS"/>
                        <a:cs typeface="Arial Unicode MS"/>
                      </a:endParaRPr>
                    </a:p>
                  </a:txBody>
                  <a:tcPr marL="39084" marR="39084" marT="39084" marB="39084" anchor="ctr"/>
                </a:tc>
                <a:extLst>
                  <a:ext uri="{0D108BD9-81ED-4DB2-BD59-A6C34878D82A}">
                    <a16:rowId xmlns:a16="http://schemas.microsoft.com/office/drawing/2014/main" val="10000"/>
                  </a:ext>
                </a:extLst>
              </a:tr>
              <a:tr h="218872">
                <a:tc>
                  <a:txBody>
                    <a:bodyPr/>
                    <a:lstStyle/>
                    <a:p>
                      <a:pPr marL="0" marR="0">
                        <a:spcBef>
                          <a:spcPts val="0"/>
                        </a:spcBef>
                        <a:spcAft>
                          <a:spcPts val="0"/>
                        </a:spcAft>
                      </a:pPr>
                      <a:r>
                        <a:rPr lang="en-US" sz="900">
                          <a:effectLst/>
                        </a:rPr>
                        <a:t> </a:t>
                      </a:r>
                      <a:endParaRPr lang="en-US" sz="900">
                        <a:effectLst/>
                        <a:latin typeface="Times New Roman"/>
                        <a:ea typeface="Arial Unicode MS"/>
                      </a:endParaRPr>
                    </a:p>
                  </a:txBody>
                  <a:tcPr marL="39084" marR="39084" marT="39084" marB="39084"/>
                </a:tc>
                <a:tc>
                  <a:txBody>
                    <a:bodyPr/>
                    <a:lstStyle/>
                    <a:p>
                      <a:pPr marL="0" marR="0">
                        <a:spcBef>
                          <a:spcPts val="0"/>
                        </a:spcBef>
                        <a:spcAft>
                          <a:spcPts val="0"/>
                        </a:spcAft>
                      </a:pPr>
                      <a:r>
                        <a:rPr lang="en-US" sz="900">
                          <a:effectLst/>
                        </a:rPr>
                        <a:t> </a:t>
                      </a:r>
                      <a:endParaRPr lang="en-US" sz="900">
                        <a:effectLst/>
                        <a:latin typeface="Times New Roman"/>
                        <a:ea typeface="Arial Unicode MS"/>
                      </a:endParaRPr>
                    </a:p>
                  </a:txBody>
                  <a:tcPr marL="39084" marR="39084" marT="39084" marB="39084"/>
                </a:tc>
                <a:extLst>
                  <a:ext uri="{0D108BD9-81ED-4DB2-BD59-A6C34878D82A}">
                    <a16:rowId xmlns:a16="http://schemas.microsoft.com/office/drawing/2014/main" val="10001"/>
                  </a:ext>
                </a:extLst>
              </a:tr>
              <a:tr h="242323">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Clementia Permitted Gross Storage</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850*</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extLst>
                  <a:ext uri="{0D108BD9-81ED-4DB2-BD59-A6C34878D82A}">
                    <a16:rowId xmlns:a16="http://schemas.microsoft.com/office/drawing/2014/main" val="10002"/>
                  </a:ext>
                </a:extLst>
              </a:tr>
              <a:tr h="406477">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Clementia Evaporation using current 19.8% evaporation rates*</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(168)</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extLst>
                  <a:ext uri="{0D108BD9-81ED-4DB2-BD59-A6C34878D82A}">
                    <a16:rowId xmlns:a16="http://schemas.microsoft.com/office/drawing/2014/main" val="10003"/>
                  </a:ext>
                </a:extLst>
              </a:tr>
              <a:tr h="242323">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Seepage using current 7.7% seepage rates*</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(65)</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extLst>
                  <a:ext uri="{0D108BD9-81ED-4DB2-BD59-A6C34878D82A}">
                    <a16:rowId xmlns:a16="http://schemas.microsoft.com/office/drawing/2014/main" val="10004"/>
                  </a:ext>
                </a:extLst>
              </a:tr>
              <a:tr h="406477">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Net Permitted Clementia Raw Water Storage on June 1 (100% full)</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617</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extLst>
                  <a:ext uri="{0D108BD9-81ED-4DB2-BD59-A6C34878D82A}">
                    <a16:rowId xmlns:a16="http://schemas.microsoft.com/office/drawing/2014/main" val="10005"/>
                  </a:ext>
                </a:extLst>
              </a:tr>
              <a:tr h="242323">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Calero &amp; Chesbro Net Storage (from chart 1)</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2,613</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nchor="ctr"/>
                </a:tc>
                <a:extLst>
                  <a:ext uri="{0D108BD9-81ED-4DB2-BD59-A6C34878D82A}">
                    <a16:rowId xmlns:a16="http://schemas.microsoft.com/office/drawing/2014/main" val="10006"/>
                  </a:ext>
                </a:extLst>
              </a:tr>
              <a:tr h="242323">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Clementia Net Storage.  (from above)</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617</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extLst>
                  <a:ext uri="{0D108BD9-81ED-4DB2-BD59-A6C34878D82A}">
                    <a16:rowId xmlns:a16="http://schemas.microsoft.com/office/drawing/2014/main" val="10007"/>
                  </a:ext>
                </a:extLst>
              </a:tr>
              <a:tr h="242323">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Total Net Storage With 3 Permitted Reservoirs</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3,230</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nchor="ctr"/>
                </a:tc>
                <a:extLst>
                  <a:ext uri="{0D108BD9-81ED-4DB2-BD59-A6C34878D82A}">
                    <a16:rowId xmlns:a16="http://schemas.microsoft.com/office/drawing/2014/main" val="10008"/>
                  </a:ext>
                </a:extLst>
              </a:tr>
              <a:tr h="570631">
                <a:tc>
                  <a:txBody>
                    <a:bodyPr/>
                    <a:lstStyle/>
                    <a:p>
                      <a:pPr marL="0" marR="0">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Total Present Annual Water Demand + All Annual Entitled Demand for which there are county approved final maps (chart #1 above)</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1,997.6</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nchor="ctr"/>
                </a:tc>
                <a:extLst>
                  <a:ext uri="{0D108BD9-81ED-4DB2-BD59-A6C34878D82A}">
                    <a16:rowId xmlns:a16="http://schemas.microsoft.com/office/drawing/2014/main" val="10009"/>
                  </a:ext>
                </a:extLst>
              </a:tr>
              <a:tr h="570631">
                <a:tc>
                  <a:txBody>
                    <a:bodyPr/>
                    <a:lstStyle/>
                    <a:p>
                      <a:pPr marL="0" marR="0">
                        <a:spcBef>
                          <a:spcPts val="0"/>
                        </a:spcBef>
                        <a:spcAft>
                          <a:spcPts val="0"/>
                        </a:spcAft>
                      </a:pPr>
                      <a:r>
                        <a:rPr lang="de-DE" sz="1400">
                          <a:ln>
                            <a:noFill/>
                          </a:ln>
                          <a:effectLst/>
                          <a:latin typeface="Times New Roman" panose="02020603050405020304" pitchFamily="18" charset="0"/>
                          <a:cs typeface="Times New Roman" panose="02020603050405020304" pitchFamily="18" charset="0"/>
                        </a:rPr>
                        <a:t>Excess Storage In Calero, Chesbro and Clementia on June 1. Pumping may not begin until November 1 </a:t>
                      </a:r>
                      <a:endParaRPr lang="en-US" sz="140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1,256</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nchor="ctr"/>
                </a:tc>
                <a:extLst>
                  <a:ext uri="{0D108BD9-81ED-4DB2-BD59-A6C34878D82A}">
                    <a16:rowId xmlns:a16="http://schemas.microsoft.com/office/drawing/2014/main" val="10010"/>
                  </a:ext>
                </a:extLst>
              </a:tr>
              <a:tr h="570631">
                <a:tc>
                  <a:txBody>
                    <a:bodyPr/>
                    <a:lstStyle/>
                    <a:p>
                      <a:pPr marL="0" marR="0">
                        <a:spcBef>
                          <a:spcPts val="0"/>
                        </a:spcBef>
                        <a:spcAft>
                          <a:spcPts val="0"/>
                        </a:spcAft>
                      </a:pPr>
                      <a:r>
                        <a:rPr lang="en-US" sz="1400" dirty="0">
                          <a:ln>
                            <a:noFill/>
                          </a:ln>
                          <a:solidFill>
                            <a:srgbClr val="000000"/>
                          </a:solidFill>
                          <a:effectLst/>
                          <a:latin typeface="Times New Roman" panose="02020603050405020304" pitchFamily="18" charset="0"/>
                          <a:ea typeface="Arial Unicode MS"/>
                          <a:cs typeface="Times New Roman" panose="02020603050405020304" pitchFamily="18" charset="0"/>
                        </a:rPr>
                        <a:t>Emergency</a:t>
                      </a:r>
                      <a:r>
                        <a:rPr lang="en-US" sz="1400" baseline="0" dirty="0">
                          <a:ln>
                            <a:noFill/>
                          </a:ln>
                          <a:solidFill>
                            <a:srgbClr val="000000"/>
                          </a:solidFill>
                          <a:effectLst/>
                          <a:latin typeface="Times New Roman" panose="02020603050405020304" pitchFamily="18" charset="0"/>
                          <a:ea typeface="Arial Unicode MS"/>
                          <a:cs typeface="Times New Roman" panose="02020603050405020304" pitchFamily="18" charset="0"/>
                        </a:rPr>
                        <a:t> Storage with 3 Reservoir Capacity</a:t>
                      </a:r>
                      <a:endParaRPr lang="en-US" sz="14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tc>
                <a:tc>
                  <a:txBody>
                    <a:bodyPr/>
                    <a:lstStyle/>
                    <a:p>
                      <a:pPr marL="0" marR="0" algn="ctr">
                        <a:spcBef>
                          <a:spcPts val="0"/>
                        </a:spcBef>
                        <a:spcAft>
                          <a:spcPts val="0"/>
                        </a:spcAft>
                      </a:pPr>
                      <a:r>
                        <a:rPr lang="de-DE" sz="1200" dirty="0">
                          <a:ln>
                            <a:noFill/>
                          </a:ln>
                          <a:solidFill>
                            <a:schemeClr val="dk1"/>
                          </a:solidFill>
                          <a:effectLst/>
                          <a:latin typeface="Times New Roman" panose="02020603050405020304" pitchFamily="18" charset="0"/>
                          <a:ea typeface="+mn-ea"/>
                          <a:cs typeface="Times New Roman" panose="02020603050405020304" pitchFamily="18" charset="0"/>
                        </a:rPr>
                        <a:t>1,873</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9084" marR="39084" marT="39084" marB="39084" anchor="ct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38F4DF9C-E1A8-4D08-A3D0-A641CD20EBE3}" type="slidenum">
              <a:rPr lang="en-US" smtClean="0"/>
              <a:t>19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590801" cy="8776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4638"/>
            <a:ext cx="2819400" cy="3072423"/>
          </a:xfrm>
          <a:prstGeom prst="rect">
            <a:avLst/>
          </a:prstGeom>
        </p:spPr>
      </p:pic>
    </p:spTree>
    <p:extLst>
      <p:ext uri="{BB962C8B-B14F-4D97-AF65-F5344CB8AC3E}">
        <p14:creationId xmlns:p14="http://schemas.microsoft.com/office/powerpoint/2010/main" val="242447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			Rancho </a:t>
            </a:r>
            <a:r>
              <a:rPr lang="en-US" sz="2400" dirty="0" err="1">
                <a:latin typeface="Times New Roman" panose="02020603050405020304" pitchFamily="18" charset="0"/>
                <a:cs typeface="Times New Roman" panose="02020603050405020304" pitchFamily="18" charset="0"/>
              </a:rPr>
              <a:t>Murieta</a:t>
            </a:r>
            <a:r>
              <a:rPr lang="en-US" sz="2400" dirty="0">
                <a:latin typeface="Times New Roman" panose="02020603050405020304" pitchFamily="18" charset="0"/>
                <a:cs typeface="Times New Roman" panose="02020603050405020304" pitchFamily="18" charset="0"/>
              </a:rPr>
              <a:t> Water</a:t>
            </a:r>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t>
            </a:r>
            <a:r>
              <a:rPr lang="en-US" i="1" u="sng" dirty="0"/>
              <a:t>whisky</a:t>
            </a:r>
            <a:r>
              <a:rPr lang="en-US" i="1" dirty="0"/>
              <a:t> is for drinking,</a:t>
            </a:r>
          </a:p>
          <a:p>
            <a:pPr marL="0" indent="0">
              <a:buNone/>
            </a:pPr>
            <a:r>
              <a:rPr lang="en-US" i="1" u="sng" dirty="0"/>
              <a:t>Water</a:t>
            </a:r>
            <a:r>
              <a:rPr lang="en-US" i="1" dirty="0"/>
              <a:t> is for fighting over.</a:t>
            </a:r>
          </a:p>
          <a:p>
            <a:pPr marL="0" indent="0">
              <a:buNone/>
            </a:pPr>
            <a:r>
              <a:rPr lang="en-US" i="1" dirty="0"/>
              <a:t>				</a:t>
            </a:r>
            <a:r>
              <a:rPr lang="en-US" sz="1800" i="1" dirty="0">
                <a:latin typeface="Times New Roman" panose="02020603050405020304" pitchFamily="18" charset="0"/>
                <a:cs typeface="Times New Roman" panose="02020603050405020304" pitchFamily="18" charset="0"/>
              </a:rPr>
              <a:t>Mark Twain</a:t>
            </a:r>
            <a:endParaRPr lang="en-US" dirty="0"/>
          </a:p>
        </p:txBody>
      </p:sp>
      <p:sp>
        <p:nvSpPr>
          <p:cNvPr id="4" name="Slide Number Placeholder 3"/>
          <p:cNvSpPr>
            <a:spLocks noGrp="1"/>
          </p:cNvSpPr>
          <p:nvPr>
            <p:ph type="sldNum" sz="quarter" idx="12"/>
          </p:nvPr>
        </p:nvSpPr>
        <p:spPr/>
        <p:txBody>
          <a:bodyPr/>
          <a:lstStyle/>
          <a:p>
            <a:fld id="{38F4DF9C-E1A8-4D08-A3D0-A641CD20EBE3}" type="slidenum">
              <a:rPr lang="en-US" smtClean="0"/>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2957513" cy="10016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820" y="1676400"/>
            <a:ext cx="2212364" cy="2795623"/>
          </a:xfrm>
          <a:prstGeom prst="rect">
            <a:avLst/>
          </a:prstGeom>
        </p:spPr>
      </p:pic>
    </p:spTree>
    <p:extLst>
      <p:ext uri="{BB962C8B-B14F-4D97-AF65-F5344CB8AC3E}">
        <p14:creationId xmlns:p14="http://schemas.microsoft.com/office/powerpoint/2010/main" val="287690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CONCLUSIONS</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Emergency water supply needs to be our top priority.</a:t>
            </a:r>
          </a:p>
          <a:p>
            <a:r>
              <a:rPr lang="en-US" dirty="0"/>
              <a:t>Preserve water for existing residents should be the next priority.</a:t>
            </a:r>
          </a:p>
          <a:p>
            <a:r>
              <a:rPr lang="en-US" dirty="0"/>
              <a:t>Preserving property value and quality of life is high priority also.</a:t>
            </a:r>
          </a:p>
          <a:p>
            <a:r>
              <a:rPr lang="en-US" dirty="0"/>
              <a:t>Easiest and least expensive way to preserve water is to eliminate the demand from future development.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00929"/>
            <a:ext cx="2590801" cy="877634"/>
          </a:xfrm>
          <a:prstGeom prst="rect">
            <a:avLst/>
          </a:prstGeom>
        </p:spPr>
      </p:pic>
      <p:sp>
        <p:nvSpPr>
          <p:cNvPr id="5" name="Slide Number Placeholder 4"/>
          <p:cNvSpPr>
            <a:spLocks noGrp="1"/>
          </p:cNvSpPr>
          <p:nvPr>
            <p:ph type="sldNum" sz="quarter" idx="12"/>
          </p:nvPr>
        </p:nvSpPr>
        <p:spPr/>
        <p:txBody>
          <a:bodyPr/>
          <a:lstStyle/>
          <a:p>
            <a:fld id="{38F4DF9C-E1A8-4D08-A3D0-A641CD20EBE3}" type="slidenum">
              <a:rPr lang="en-US" smtClean="0"/>
              <a:t>20</a:t>
            </a:fld>
            <a:endParaRPr lang="en-US"/>
          </a:p>
        </p:txBody>
      </p:sp>
    </p:spTree>
    <p:extLst>
      <p:ext uri="{BB962C8B-B14F-4D97-AF65-F5344CB8AC3E}">
        <p14:creationId xmlns:p14="http://schemas.microsoft.com/office/powerpoint/2010/main" val="205759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End</a:t>
            </a:r>
          </a:p>
        </p:txBody>
      </p:sp>
      <p:sp>
        <p:nvSpPr>
          <p:cNvPr id="3" name="Content Placeholder 2"/>
          <p:cNvSpPr>
            <a:spLocks noGrp="1"/>
          </p:cNvSpPr>
          <p:nvPr>
            <p:ph idx="1"/>
          </p:nvPr>
        </p:nvSpPr>
        <p:spPr/>
        <p:txBody>
          <a:bodyPr/>
          <a:lstStyle/>
          <a:p>
            <a:r>
              <a:rPr lang="en-US" dirty="0"/>
              <a:t>Thank you for your support.</a:t>
            </a:r>
          </a:p>
          <a:p>
            <a:pPr marL="0" indent="0">
              <a:buNone/>
            </a:pPr>
            <a:endParaRPr lang="en-US" dirty="0"/>
          </a:p>
          <a:p>
            <a:r>
              <a:rPr lang="en-US" dirty="0"/>
              <a:t>Questions &amp; Comments:</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8F4DF9C-E1A8-4D08-A3D0-A641CD20EBE3}" type="slidenum">
              <a:rPr lang="en-US" smtClean="0"/>
              <a:t>21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81000"/>
            <a:ext cx="2590801" cy="8776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752600"/>
            <a:ext cx="2951761" cy="3937195"/>
          </a:xfrm>
          <a:prstGeom prst="rect">
            <a:avLst/>
          </a:prstGeom>
        </p:spPr>
      </p:pic>
    </p:spTree>
    <p:extLst>
      <p:ext uri="{BB962C8B-B14F-4D97-AF65-F5344CB8AC3E}">
        <p14:creationId xmlns:p14="http://schemas.microsoft.com/office/powerpoint/2010/main" val="123197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			</a:t>
            </a:r>
            <a:br>
              <a:rPr lang="en-US" sz="3200" dirty="0"/>
            </a:br>
            <a:br>
              <a:rPr lang="en-US" sz="3200" dirty="0"/>
            </a:br>
            <a:br>
              <a:rPr lang="en-US" sz="3200" dirty="0"/>
            </a:br>
            <a:br>
              <a:rPr lang="en-US" sz="3200" dirty="0"/>
            </a:br>
            <a:r>
              <a:rPr lang="en-US" sz="3200" b="1" dirty="0"/>
              <a:t>Purpose of the Analysis</a:t>
            </a:r>
          </a:p>
        </p:txBody>
      </p:sp>
      <p:sp>
        <p:nvSpPr>
          <p:cNvPr id="3" name="Content Placeholder 2"/>
          <p:cNvSpPr>
            <a:spLocks noGrp="1"/>
          </p:cNvSpPr>
          <p:nvPr>
            <p:ph idx="1"/>
          </p:nvPr>
        </p:nvSpPr>
        <p:spPr/>
        <p:txBody>
          <a:bodyPr>
            <a:normAutofit lnSpcReduction="10000"/>
          </a:bodyPr>
          <a:lstStyle/>
          <a:p>
            <a:pPr marL="0" indent="0">
              <a:buNone/>
            </a:pP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determine if the data, determinations, suggestions and options presented in the Integrated Water Master Plan (IWMP) Draft are supported by current information, requirements, and statistics.</a:t>
            </a:r>
          </a:p>
          <a:p>
            <a:r>
              <a:rPr lang="en-US" sz="2000" dirty="0">
                <a:latin typeface="Arial" panose="020B0604020202020204" pitchFamily="34" charset="0"/>
                <a:cs typeface="Arial" panose="020B0604020202020204" pitchFamily="34" charset="0"/>
              </a:rPr>
              <a:t>To determine the Supply &amp; Demand of water available for the existing community and current homes in process of being built.</a:t>
            </a:r>
          </a:p>
          <a:p>
            <a:r>
              <a:rPr lang="en-US" sz="2000" dirty="0">
                <a:latin typeface="Arial" panose="020B0604020202020204" pitchFamily="34" charset="0"/>
                <a:cs typeface="Arial" panose="020B0604020202020204" pitchFamily="34" charset="0"/>
              </a:rPr>
              <a:t>To determine if proposed (but not yet County approved) development of 945 residential lots can be supported by our existing, available water supply.</a:t>
            </a:r>
          </a:p>
          <a:p>
            <a:r>
              <a:rPr lang="en-US" sz="2000" dirty="0">
                <a:latin typeface="Arial" panose="020B0604020202020204" pitchFamily="34" charset="0"/>
                <a:cs typeface="Arial" panose="020B0604020202020204" pitchFamily="34" charset="0"/>
              </a:rPr>
              <a:t>To determine the feasibility of the 4 Options proposed by the 2024 IWMP Draft</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
            <a:ext cx="2924280" cy="990600"/>
          </a:xfrm>
          <a:prstGeom prst="rect">
            <a:avLst/>
          </a:prstGeom>
        </p:spPr>
      </p:pic>
      <p:sp>
        <p:nvSpPr>
          <p:cNvPr id="5" name="Slide Number Placeholder 4"/>
          <p:cNvSpPr>
            <a:spLocks noGrp="1"/>
          </p:cNvSpPr>
          <p:nvPr>
            <p:ph type="sldNum" sz="quarter" idx="12"/>
          </p:nvPr>
        </p:nvSpPr>
        <p:spPr/>
        <p:txBody>
          <a:bodyPr/>
          <a:lstStyle/>
          <a:p>
            <a:fld id="{38F4DF9C-E1A8-4D08-A3D0-A641CD20EBE3}" type="slidenum">
              <a:rPr lang="en-US" smtClean="0"/>
              <a:t>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5130"/>
            <a:ext cx="2405328" cy="1681774"/>
          </a:xfrm>
          <a:prstGeom prst="rect">
            <a:avLst/>
          </a:prstGeom>
        </p:spPr>
      </p:pic>
    </p:spTree>
    <p:extLst>
      <p:ext uri="{BB962C8B-B14F-4D97-AF65-F5344CB8AC3E}">
        <p14:creationId xmlns:p14="http://schemas.microsoft.com/office/powerpoint/2010/main" val="407832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a:t>  		</a:t>
            </a:r>
            <a:r>
              <a:rPr lang="en-US" sz="2400" b="1" dirty="0">
                <a:latin typeface="Times New Roman" panose="02020603050405020304" pitchFamily="18" charset="0"/>
                <a:cs typeface="Times New Roman" panose="02020603050405020304" pitchFamily="18" charset="0"/>
              </a:rPr>
              <a:t>The Development Process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lvl="0" fontAlgn="base"/>
            <a:r>
              <a:rPr lang="en-US" sz="2600" b="1" u="sng" dirty="0">
                <a:latin typeface="Times New Roman" panose="02020603050405020304" pitchFamily="18" charset="0"/>
                <a:cs typeface="Times New Roman" panose="02020603050405020304" pitchFamily="18" charset="0"/>
              </a:rPr>
              <a:t>Application </a:t>
            </a:r>
            <a:r>
              <a:rPr lang="en-US" sz="2600" b="1" dirty="0">
                <a:latin typeface="Times New Roman" panose="02020603050405020304" pitchFamily="18" charset="0"/>
                <a:cs typeface="Times New Roman" panose="02020603050405020304" pitchFamily="18" charset="0"/>
              </a:rPr>
              <a:t>to County for entitlements (i.e., change Zoning from </a:t>
            </a:r>
            <a:r>
              <a:rPr lang="en-US" sz="2600" b="1" i="1" dirty="0">
                <a:latin typeface="Times New Roman" panose="02020603050405020304" pitchFamily="18" charset="0"/>
                <a:cs typeface="Times New Roman" panose="02020603050405020304" pitchFamily="18" charset="0"/>
              </a:rPr>
              <a:t>Agriculture</a:t>
            </a:r>
            <a:r>
              <a:rPr lang="en-US" sz="2600" b="1" dirty="0">
                <a:latin typeface="Times New Roman" panose="02020603050405020304" pitchFamily="18" charset="0"/>
                <a:cs typeface="Times New Roman" panose="02020603050405020304" pitchFamily="18" charset="0"/>
              </a:rPr>
              <a:t> to </a:t>
            </a:r>
            <a:r>
              <a:rPr lang="en-US" sz="2600" b="1" i="1" dirty="0">
                <a:latin typeface="Times New Roman" panose="02020603050405020304" pitchFamily="18" charset="0"/>
                <a:cs typeface="Times New Roman" panose="02020603050405020304" pitchFamily="18" charset="0"/>
              </a:rPr>
              <a:t>Residential</a:t>
            </a:r>
            <a:r>
              <a:rPr lang="en-US" sz="2600" b="1"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lvl="0" fontAlgn="base"/>
            <a:r>
              <a:rPr lang="en-US" sz="2600" b="1" dirty="0">
                <a:latin typeface="Times New Roman" panose="02020603050405020304" pitchFamily="18" charset="0"/>
                <a:cs typeface="Times New Roman" panose="02020603050405020304" pitchFamily="18" charset="0"/>
              </a:rPr>
              <a:t>Technical studies by Developer required (traffic, artifacts, etc.) $$$</a:t>
            </a:r>
            <a:endParaRPr lang="en-US" sz="2600" dirty="0">
              <a:latin typeface="Times New Roman" panose="02020603050405020304" pitchFamily="18" charset="0"/>
              <a:cs typeface="Times New Roman" panose="02020603050405020304" pitchFamily="18" charset="0"/>
            </a:endParaRPr>
          </a:p>
          <a:p>
            <a:pPr lvl="0" fontAlgn="base"/>
            <a:r>
              <a:rPr lang="en-US" sz="2600" b="1" dirty="0">
                <a:latin typeface="Times New Roman" panose="02020603050405020304" pitchFamily="18" charset="0"/>
                <a:cs typeface="Times New Roman" panose="02020603050405020304" pitchFamily="18" charset="0"/>
              </a:rPr>
              <a:t>Water, sewer and drainage studies prepared by Developer</a:t>
            </a:r>
            <a:endParaRPr lang="en-US" sz="2600" dirty="0">
              <a:latin typeface="Times New Roman" panose="02020603050405020304" pitchFamily="18" charset="0"/>
              <a:cs typeface="Times New Roman" panose="02020603050405020304" pitchFamily="18" charset="0"/>
            </a:endParaRPr>
          </a:p>
          <a:p>
            <a:pPr lvl="0" fontAlgn="base"/>
            <a:r>
              <a:rPr lang="en-US" sz="2600" b="1" dirty="0">
                <a:latin typeface="Times New Roman" panose="02020603050405020304" pitchFamily="18" charset="0"/>
                <a:cs typeface="Times New Roman" panose="02020603050405020304" pitchFamily="18" charset="0"/>
              </a:rPr>
              <a:t>CSD reviews water, sewer, and drainage studies and comments to Sac County</a:t>
            </a:r>
            <a:endParaRPr lang="en-US" sz="2600" dirty="0">
              <a:latin typeface="Times New Roman" panose="02020603050405020304" pitchFamily="18" charset="0"/>
              <a:cs typeface="Times New Roman" panose="02020603050405020304" pitchFamily="18" charset="0"/>
            </a:endParaRPr>
          </a:p>
          <a:p>
            <a:pPr lvl="0" fontAlgn="base"/>
            <a:r>
              <a:rPr lang="en-US" sz="2600" b="1" dirty="0">
                <a:latin typeface="Times New Roman" panose="02020603050405020304" pitchFamily="18" charset="0"/>
                <a:cs typeface="Times New Roman" panose="02020603050405020304" pitchFamily="18" charset="0"/>
              </a:rPr>
              <a:t>Application complete.  County requires CSD to submit a </a:t>
            </a:r>
            <a:r>
              <a:rPr lang="en-US" sz="2600" b="1" i="1" dirty="0">
                <a:latin typeface="Times New Roman" panose="02020603050405020304" pitchFamily="18" charset="0"/>
                <a:cs typeface="Times New Roman" panose="02020603050405020304" pitchFamily="18" charset="0"/>
              </a:rPr>
              <a:t>Water Supply Assessment </a:t>
            </a:r>
            <a:r>
              <a:rPr lang="en-US" sz="2600" b="1" dirty="0">
                <a:latin typeface="Times New Roman" panose="02020603050405020304" pitchFamily="18" charset="0"/>
                <a:cs typeface="Times New Roman" panose="02020603050405020304" pitchFamily="18" charset="0"/>
              </a:rPr>
              <a:t>(WSA)</a:t>
            </a:r>
            <a:endParaRPr lang="en-US" sz="2600" dirty="0">
              <a:latin typeface="Times New Roman" panose="02020603050405020304" pitchFamily="18" charset="0"/>
              <a:cs typeface="Times New Roman" panose="02020603050405020304" pitchFamily="18" charset="0"/>
            </a:endParaRPr>
          </a:p>
          <a:p>
            <a:pPr lvl="0" fontAlgn="base"/>
            <a:r>
              <a:rPr lang="en-US" sz="2600" b="1" dirty="0">
                <a:latin typeface="Times New Roman" panose="02020603050405020304" pitchFamily="18" charset="0"/>
                <a:cs typeface="Times New Roman" panose="02020603050405020304" pitchFamily="18" charset="0"/>
              </a:rPr>
              <a:t>CSD has 90/120 days to reply:    water yes      water no       partial water</a:t>
            </a:r>
            <a:endParaRPr lang="en-US" sz="26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8F4DF9C-E1A8-4D08-A3D0-A641CD20EBE3}"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48434"/>
            <a:ext cx="2957513" cy="1001669"/>
          </a:xfrm>
          <a:prstGeom prst="rect">
            <a:avLst/>
          </a:prstGeom>
        </p:spPr>
      </p:pic>
    </p:spTree>
    <p:extLst>
      <p:ext uri="{BB962C8B-B14F-4D97-AF65-F5344CB8AC3E}">
        <p14:creationId xmlns:p14="http://schemas.microsoft.com/office/powerpoint/2010/main" val="229693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a:t>		</a:t>
            </a:r>
            <a:r>
              <a:rPr lang="en-US" b="1" dirty="0"/>
              <a:t>   </a:t>
            </a:r>
            <a:r>
              <a:rPr lang="en-US" sz="2000" b="1" dirty="0">
                <a:latin typeface="Times New Roman" panose="02020603050405020304" pitchFamily="18" charset="0"/>
                <a:cs typeface="Times New Roman" panose="02020603050405020304" pitchFamily="18" charset="0"/>
              </a:rPr>
              <a:t>The Water Supply Assessment (WSA) is based on the 		Integrated Water Master Plan (IWMP)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a:bodyPr>
          <a:lstStyle/>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What is the IWMP and why it is so important?</a:t>
            </a:r>
          </a:p>
          <a:p>
            <a:pPr marL="0" indent="0">
              <a:buNone/>
            </a:pPr>
            <a:r>
              <a:rPr lang="en-US" b="1" dirty="0"/>
              <a:t> </a:t>
            </a:r>
            <a:endParaRPr lang="en-US" sz="2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2385"/>
            <a:ext cx="2249446" cy="762000"/>
          </a:xfrm>
          <a:prstGeom prst="rect">
            <a:avLst/>
          </a:prstGeom>
        </p:spPr>
      </p:pic>
      <p:sp>
        <p:nvSpPr>
          <p:cNvPr id="5" name="Slide Number Placeholder 4"/>
          <p:cNvSpPr>
            <a:spLocks noGrp="1"/>
          </p:cNvSpPr>
          <p:nvPr>
            <p:ph type="sldNum" sz="quarter" idx="12"/>
          </p:nvPr>
        </p:nvSpPr>
        <p:spPr/>
        <p:txBody>
          <a:bodyPr/>
          <a:lstStyle/>
          <a:p>
            <a:fld id="{38F4DF9C-E1A8-4D08-A3D0-A641CD20EBE3}" type="slidenum">
              <a:rPr lang="en-US" smtClean="0"/>
              <a:t>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895600"/>
            <a:ext cx="2362200" cy="2742667"/>
          </a:xfrm>
          <a:prstGeom prst="rect">
            <a:avLst/>
          </a:prstGeom>
        </p:spPr>
      </p:pic>
    </p:spTree>
    <p:extLst>
      <p:ext uri="{BB962C8B-B14F-4D97-AF65-F5344CB8AC3E}">
        <p14:creationId xmlns:p14="http://schemas.microsoft.com/office/powerpoint/2010/main" val="14604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marL="0" indent="0">
              <a:buNone/>
            </a:pPr>
            <a:endParaRPr lang="en-US" sz="2000" b="1" dirty="0"/>
          </a:p>
          <a:p>
            <a:pPr marL="0" indent="0">
              <a:buNone/>
            </a:pPr>
            <a:r>
              <a:rPr lang="en-US" sz="2000" b="1" dirty="0"/>
              <a:t>Future Development * </a:t>
            </a:r>
            <a:endParaRPr lang="en-US" sz="2000" dirty="0"/>
          </a:p>
          <a:p>
            <a:r>
              <a:rPr lang="en-US" sz="2000" b="1" dirty="0"/>
              <a:t>The long process of approval or disapproval begins here:</a:t>
            </a:r>
            <a:endParaRPr lang="en-US" sz="2000" dirty="0"/>
          </a:p>
          <a:p>
            <a:pPr lvl="0" fontAlgn="base"/>
            <a:r>
              <a:rPr lang="en-US" sz="2000" b="1" dirty="0"/>
              <a:t>Community Planning Advisory Council (CPAC) review and recommendation to County Planning Dept. (Public Meeting)</a:t>
            </a:r>
            <a:endParaRPr lang="en-US" sz="2000" dirty="0"/>
          </a:p>
          <a:p>
            <a:pPr lvl="0" fontAlgn="base"/>
            <a:r>
              <a:rPr lang="en-US" sz="2000" b="1" dirty="0"/>
              <a:t>Environmental Impact Review (EIR) Scoping Meeting  (Public Meeting)</a:t>
            </a:r>
            <a:endParaRPr lang="en-US" sz="2000" dirty="0"/>
          </a:p>
          <a:p>
            <a:pPr lvl="0" fontAlgn="base"/>
            <a:r>
              <a:rPr lang="en-US" sz="2000" b="1" dirty="0"/>
              <a:t>EIR preparation (no less than a year…sometimes two years or more)</a:t>
            </a:r>
            <a:endParaRPr lang="en-US" sz="2000" dirty="0"/>
          </a:p>
          <a:p>
            <a:pPr lvl="0" fontAlgn="base"/>
            <a:r>
              <a:rPr lang="en-US" sz="2000" b="1" dirty="0"/>
              <a:t>Comment period on EIR (public comments solicited)</a:t>
            </a:r>
            <a:endParaRPr lang="en-US" sz="2000" dirty="0"/>
          </a:p>
          <a:p>
            <a:pPr lvl="0" fontAlgn="base"/>
            <a:r>
              <a:rPr lang="en-US" sz="2000" b="1" dirty="0"/>
              <a:t>Planning Commission review and recommendation to Board of Supervisors</a:t>
            </a:r>
            <a:endParaRPr lang="en-US" sz="2000" dirty="0"/>
          </a:p>
          <a:p>
            <a:pPr lvl="0" fontAlgn="base"/>
            <a:r>
              <a:rPr lang="en-US" sz="2000" b="1" dirty="0"/>
              <a:t>Board of Supervisors vote to approve, disapprove or send back for change</a:t>
            </a:r>
            <a:endParaRPr lang="en-US" sz="2000" dirty="0"/>
          </a:p>
          <a:p>
            <a:pPr marL="0" indent="0">
              <a:buNone/>
            </a:pPr>
            <a:r>
              <a:rPr lang="en-US" sz="2000" b="1" dirty="0"/>
              <a:t> </a:t>
            </a:r>
            <a:endParaRPr lang="en-US" sz="2000" dirty="0"/>
          </a:p>
          <a:p>
            <a:r>
              <a:rPr lang="en-US" sz="1700" b="1" dirty="0"/>
              <a:t>*</a:t>
            </a:r>
            <a:r>
              <a:rPr lang="en-US" sz="1700" b="1" dirty="0" err="1"/>
              <a:t>Murieta</a:t>
            </a:r>
            <a:r>
              <a:rPr lang="en-US" sz="1700" b="1" dirty="0"/>
              <a:t> Properties 39 acres adjacent to CSD Bldg. is approved for 160 apts. &amp; 88 houses + a pending application for 697 more lots around the lakes for a total of 945 residences that remain incomplete since 2014  </a:t>
            </a:r>
            <a:endParaRPr lang="en-US" sz="1700" dirty="0"/>
          </a:p>
          <a:p>
            <a:pPr marL="0" indent="0">
              <a:buNone/>
            </a:pPr>
            <a:endParaRPr lang="en-US" sz="1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00929"/>
            <a:ext cx="2590801" cy="877634"/>
          </a:xfrm>
          <a:prstGeom prst="rect">
            <a:avLst/>
          </a:prstGeom>
        </p:spPr>
      </p:pic>
      <p:sp>
        <p:nvSpPr>
          <p:cNvPr id="5" name="Slide Number Placeholder 4"/>
          <p:cNvSpPr>
            <a:spLocks noGrp="1"/>
          </p:cNvSpPr>
          <p:nvPr>
            <p:ph type="sldNum" sz="quarter" idx="12"/>
          </p:nvPr>
        </p:nvSpPr>
        <p:spPr/>
        <p:txBody>
          <a:bodyPr/>
          <a:lstStyle/>
          <a:p>
            <a:fld id="{38F4DF9C-E1A8-4D08-A3D0-A641CD20EBE3}" type="slidenum">
              <a:rPr lang="en-US" smtClean="0"/>
              <a:t>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28599"/>
            <a:ext cx="2834054" cy="1889369"/>
          </a:xfrm>
          <a:prstGeom prst="rect">
            <a:avLst/>
          </a:prstGeom>
        </p:spPr>
      </p:pic>
    </p:spTree>
    <p:extLst>
      <p:ext uri="{BB962C8B-B14F-4D97-AF65-F5344CB8AC3E}">
        <p14:creationId xmlns:p14="http://schemas.microsoft.com/office/powerpoint/2010/main" val="171861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535112"/>
            <a:ext cx="8305800" cy="903288"/>
          </a:xfrm>
        </p:spPr>
        <p:txBody>
          <a:bodyPr>
            <a:normAutofit/>
          </a:bodyPr>
          <a:lstStyle/>
          <a:p>
            <a:r>
              <a:rPr lang="en-US" dirty="0"/>
              <a:t>Issues surrounding the Developers </a:t>
            </a:r>
          </a:p>
          <a:p>
            <a:r>
              <a:rPr lang="en-US" dirty="0"/>
              <a:t>request for Entitlements (Water Permits)</a:t>
            </a:r>
          </a:p>
        </p:txBody>
      </p:sp>
      <p:sp>
        <p:nvSpPr>
          <p:cNvPr id="4" name="Content Placeholder 3"/>
          <p:cNvSpPr>
            <a:spLocks noGrp="1"/>
          </p:cNvSpPr>
          <p:nvPr>
            <p:ph sz="half" idx="2"/>
          </p:nvPr>
        </p:nvSpPr>
        <p:spPr>
          <a:xfrm>
            <a:off x="381000" y="2667000"/>
            <a:ext cx="4040188" cy="3951288"/>
          </a:xfrm>
        </p:spPr>
        <p:txBody>
          <a:bodyPr>
            <a:normAutofit/>
          </a:bodyPr>
          <a:lstStyle/>
          <a:p>
            <a:pPr fontAlgn="base"/>
            <a:r>
              <a:rPr lang="en-US" sz="2000" b="1" dirty="0">
                <a:latin typeface="Times New Roman" panose="02020603050405020304" pitchFamily="18" charset="0"/>
                <a:cs typeface="Times New Roman" panose="02020603050405020304" pitchFamily="18" charset="0"/>
              </a:rPr>
              <a:t>The District Permit allows us a maximum of 6,000 acre feet of water per year from the River subject to pumping restrictions.</a:t>
            </a:r>
            <a:endParaRPr lang="en-US" sz="2000" dirty="0">
              <a:latin typeface="Times New Roman" panose="02020603050405020304" pitchFamily="18" charset="0"/>
              <a:cs typeface="Times New Roman" panose="02020603050405020304" pitchFamily="18" charset="0"/>
            </a:endParaRPr>
          </a:p>
          <a:p>
            <a:pPr lvl="0" fontAlgn="base"/>
            <a:r>
              <a:rPr lang="en-US" sz="2000" b="1" dirty="0">
                <a:latin typeface="Times New Roman" panose="02020603050405020304" pitchFamily="18" charset="0"/>
                <a:cs typeface="Times New Roman" panose="02020603050405020304" pitchFamily="18" charset="0"/>
              </a:rPr>
              <a:t>The District has an </a:t>
            </a:r>
            <a:r>
              <a:rPr lang="en-US" sz="2000" b="1" u="sng" dirty="0">
                <a:latin typeface="Times New Roman" panose="02020603050405020304" pitchFamily="18" charset="0"/>
                <a:cs typeface="Times New Roman" panose="02020603050405020304" pitchFamily="18" charset="0"/>
              </a:rPr>
              <a:t>insufficient</a:t>
            </a:r>
            <a:r>
              <a:rPr lang="en-US" sz="2000" b="1" dirty="0">
                <a:latin typeface="Times New Roman" panose="02020603050405020304" pitchFamily="18" charset="0"/>
                <a:cs typeface="Times New Roman" panose="02020603050405020304" pitchFamily="18" charset="0"/>
              </a:rPr>
              <a:t> amount of reservoir storage.</a:t>
            </a:r>
            <a:endParaRPr lang="en-US" sz="2000" dirty="0">
              <a:latin typeface="Times New Roman" panose="02020603050405020304" pitchFamily="18" charset="0"/>
              <a:cs typeface="Times New Roman" panose="02020603050405020304" pitchFamily="18" charset="0"/>
            </a:endParaRPr>
          </a:p>
          <a:p>
            <a:pPr lvl="0" fontAlgn="base"/>
            <a:r>
              <a:rPr lang="en-US" sz="2000" b="1" dirty="0">
                <a:latin typeface="Times New Roman" panose="02020603050405020304" pitchFamily="18" charset="0"/>
                <a:cs typeface="Times New Roman" panose="02020603050405020304" pitchFamily="18" charset="0"/>
              </a:rPr>
              <a:t>The district has </a:t>
            </a:r>
            <a:r>
              <a:rPr lang="en-US" sz="2000" b="1" u="sng" dirty="0">
                <a:latin typeface="Times New Roman" panose="02020603050405020304" pitchFamily="18" charset="0"/>
                <a:cs typeface="Times New Roman" panose="02020603050405020304" pitchFamily="18" charset="0"/>
              </a:rPr>
              <a:t>no</a:t>
            </a:r>
            <a:r>
              <a:rPr lang="en-US" sz="2000" b="1" dirty="0">
                <a:latin typeface="Times New Roman" panose="02020603050405020304" pitchFamily="18" charset="0"/>
                <a:cs typeface="Times New Roman" panose="02020603050405020304" pitchFamily="18" charset="0"/>
              </a:rPr>
              <a:t> authorization to build a new reservoir or to deepen an existing reservoir.  This process could cost tens of millions.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4645025" y="2870934"/>
            <a:ext cx="4041775" cy="3255228"/>
          </a:xfrm>
        </p:spPr>
        <p:txBody>
          <a:bodyPr>
            <a:normAutofit fontScale="92500" lnSpcReduction="10000"/>
          </a:bodyPr>
          <a:lstStyle/>
          <a:p>
            <a:pPr marL="0" lvl="0" indent="0" fontAlgn="base">
              <a:buNone/>
            </a:pPr>
            <a:endParaRPr lang="en-US" sz="2000" b="1" dirty="0">
              <a:latin typeface="Times New Roman" panose="02020603050405020304" pitchFamily="18" charset="0"/>
              <a:cs typeface="Times New Roman" panose="02020603050405020304" pitchFamily="18" charset="0"/>
            </a:endParaRPr>
          </a:p>
          <a:p>
            <a:pPr lvl="0" fontAlgn="base"/>
            <a:r>
              <a:rPr lang="en-US" sz="2000" b="1" dirty="0">
                <a:latin typeface="Times New Roman" panose="02020603050405020304" pitchFamily="18" charset="0"/>
                <a:cs typeface="Times New Roman" panose="02020603050405020304" pitchFamily="18" charset="0"/>
              </a:rPr>
              <a:t>Historical measurement of storage capacity has been overstated. </a:t>
            </a:r>
            <a:endParaRPr lang="en-US" sz="2000" dirty="0">
              <a:latin typeface="Times New Roman" panose="02020603050405020304" pitchFamily="18" charset="0"/>
              <a:cs typeface="Times New Roman" panose="02020603050405020304" pitchFamily="18" charset="0"/>
            </a:endParaRPr>
          </a:p>
          <a:p>
            <a:pPr lvl="0" fontAlgn="base"/>
            <a:r>
              <a:rPr lang="en-US" sz="2000" b="1" dirty="0" err="1">
                <a:latin typeface="Times New Roman" panose="02020603050405020304" pitchFamily="18" charset="0"/>
                <a:cs typeface="Times New Roman" panose="02020603050405020304" pitchFamily="18" charset="0"/>
              </a:rPr>
              <a:t>Bathymetrics</a:t>
            </a:r>
            <a:r>
              <a:rPr lang="en-US" sz="2000" b="1" dirty="0">
                <a:latin typeface="Times New Roman" panose="02020603050405020304" pitchFamily="18" charset="0"/>
                <a:cs typeface="Times New Roman" panose="02020603050405020304" pitchFamily="18" charset="0"/>
              </a:rPr>
              <a:t> (study of underwater topography) and dead storage estimates revise current storage capacities.</a:t>
            </a:r>
            <a:endParaRPr lang="en-US" sz="2000" dirty="0">
              <a:latin typeface="Times New Roman" panose="02020603050405020304" pitchFamily="18" charset="0"/>
              <a:cs typeface="Times New Roman" panose="02020603050405020304" pitchFamily="18" charset="0"/>
            </a:endParaRPr>
          </a:p>
          <a:p>
            <a:pPr lvl="0" fontAlgn="base"/>
            <a:r>
              <a:rPr lang="en-US" sz="2000" b="1" dirty="0">
                <a:latin typeface="Times New Roman" panose="02020603050405020304" pitchFamily="18" charset="0"/>
                <a:cs typeface="Times New Roman" panose="02020603050405020304" pitchFamily="18" charset="0"/>
              </a:rPr>
              <a:t>The District has restrictions on quantities of water it can store and where it can store them.</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00929"/>
            <a:ext cx="2590801" cy="877634"/>
          </a:xfrm>
          <a:prstGeom prst="rect">
            <a:avLst/>
          </a:prstGeom>
        </p:spPr>
      </p:pic>
      <p:sp>
        <p:nvSpPr>
          <p:cNvPr id="8" name="Slide Number Placeholder 7"/>
          <p:cNvSpPr>
            <a:spLocks noGrp="1"/>
          </p:cNvSpPr>
          <p:nvPr>
            <p:ph type="sldNum" sz="quarter" idx="12"/>
          </p:nvPr>
        </p:nvSpPr>
        <p:spPr/>
        <p:txBody>
          <a:bodyPr/>
          <a:lstStyle/>
          <a:p>
            <a:fld id="{38F4DF9C-E1A8-4D08-A3D0-A641CD20EBE3}" type="slidenum">
              <a:rPr lang="en-US" smtClean="0"/>
              <a:t>7</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1107"/>
          <a:stretch/>
        </p:blipFill>
        <p:spPr>
          <a:xfrm rot="5400000">
            <a:off x="6060709" y="111492"/>
            <a:ext cx="2642333" cy="2876550"/>
          </a:xfrm>
          <a:prstGeom prst="rect">
            <a:avLst/>
          </a:prstGeom>
        </p:spPr>
      </p:pic>
    </p:spTree>
    <p:extLst>
      <p:ext uri="{BB962C8B-B14F-4D97-AF65-F5344CB8AC3E}">
        <p14:creationId xmlns:p14="http://schemas.microsoft.com/office/powerpoint/2010/main" val="291025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pPr algn="l"/>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The District has </a:t>
            </a:r>
            <a:r>
              <a:rPr lang="en-US" sz="2800" b="1" u="sng" dirty="0">
                <a:latin typeface="Times New Roman" panose="02020603050405020304" pitchFamily="18" charset="0"/>
                <a:cs typeface="Times New Roman" panose="02020603050405020304" pitchFamily="18" charset="0"/>
              </a:rPr>
              <a:t>no</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EmergencyWater</a:t>
            </a:r>
            <a:r>
              <a:rPr lang="en-US" sz="2800" b="1" dirty="0">
                <a:latin typeface="Times New Roman" panose="02020603050405020304" pitchFamily="18" charset="0"/>
                <a:cs typeface="Times New Roman" panose="02020603050405020304" pitchFamily="18" charset="0"/>
              </a:rPr>
              <a:t> Supply.</a:t>
            </a:r>
            <a:br>
              <a:rPr lang="en-US" sz="2800" dirty="0"/>
            </a:br>
            <a:r>
              <a:rPr lang="en-US" sz="27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446118"/>
            <a:ext cx="8229600" cy="3680045"/>
          </a:xfrm>
        </p:spPr>
        <p:txBody>
          <a:bodyPr>
            <a:normAutofit lnSpcReduction="10000"/>
          </a:bodyPr>
          <a:lstStyle/>
          <a:p>
            <a:pPr marL="0" indent="0" algn="ctr">
              <a:buNone/>
            </a:pPr>
            <a:r>
              <a:rPr lang="en-US" sz="2400" b="1" dirty="0">
                <a:latin typeface="Times New Roman" panose="02020603050405020304" pitchFamily="18" charset="0"/>
                <a:cs typeface="Times New Roman" panose="02020603050405020304" pitchFamily="18" charset="0"/>
              </a:rPr>
              <a:t>		</a:t>
            </a:r>
          </a:p>
          <a:p>
            <a:pPr lvl="0" fontAlgn="base"/>
            <a:endParaRPr lang="en-US" sz="2400" b="1" i="1" dirty="0"/>
          </a:p>
          <a:p>
            <a:pPr lvl="0" fontAlgn="base"/>
            <a:r>
              <a:rPr lang="en-US" sz="2400" b="1" dirty="0"/>
              <a:t>SB 552 REQUIREMENTS:  </a:t>
            </a:r>
            <a:r>
              <a:rPr lang="en-US" sz="2400" b="1" i="1" dirty="0"/>
              <a:t>“No later than January 1, 2027, have at least one backup source of water supply, or a water system inter-tie, that meets current water quality requirements and is  sufficient to meet average daily demand.”</a:t>
            </a:r>
            <a:r>
              <a:rPr lang="en-US" sz="2400" b="1" dirty="0"/>
              <a:t>  </a:t>
            </a:r>
          </a:p>
          <a:p>
            <a:pPr lvl="0" fontAlgn="base"/>
            <a:r>
              <a:rPr lang="en-US" sz="2400" b="1" dirty="0"/>
              <a:t>However</a:t>
            </a:r>
            <a:r>
              <a:rPr lang="en-US" sz="2400" dirty="0"/>
              <a:t>, </a:t>
            </a:r>
            <a:r>
              <a:rPr lang="en-US" sz="2400" b="1" dirty="0"/>
              <a:t>the Integrated Water Master Plan (IWMP) </a:t>
            </a:r>
            <a:r>
              <a:rPr lang="en-US" sz="2000" b="1" u="sng" dirty="0"/>
              <a:t>does not </a:t>
            </a:r>
            <a:r>
              <a:rPr lang="en-US" sz="2000" b="1" dirty="0"/>
              <a:t>recommend a quantity of water that will be considered an adequate  emergency supply.</a:t>
            </a:r>
            <a:endParaRPr lang="en-US" sz="2000" dirty="0"/>
          </a:p>
        </p:txBody>
      </p:sp>
      <p:sp>
        <p:nvSpPr>
          <p:cNvPr id="4" name="Slide Number Placeholder 3"/>
          <p:cNvSpPr>
            <a:spLocks noGrp="1"/>
          </p:cNvSpPr>
          <p:nvPr>
            <p:ph type="sldNum" sz="quarter" idx="12"/>
          </p:nvPr>
        </p:nvSpPr>
        <p:spPr/>
        <p:txBody>
          <a:bodyPr/>
          <a:lstStyle/>
          <a:p>
            <a:fld id="{38F4DF9C-E1A8-4D08-A3D0-A641CD20EBE3}" type="slidenum">
              <a:rPr lang="en-US" smtClean="0"/>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38" y="400929"/>
            <a:ext cx="2590801" cy="8776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11008"/>
            <a:ext cx="3509962" cy="2335110"/>
          </a:xfrm>
          <a:prstGeom prst="rect">
            <a:avLst/>
          </a:prstGeom>
        </p:spPr>
      </p:pic>
    </p:spTree>
    <p:extLst>
      <p:ext uri="{BB962C8B-B14F-4D97-AF65-F5344CB8AC3E}">
        <p14:creationId xmlns:p14="http://schemas.microsoft.com/office/powerpoint/2010/main" val="429388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1800" b="1" dirty="0">
                <a:latin typeface="Times New Roman" panose="02020603050405020304" pitchFamily="18" charset="0"/>
                <a:cs typeface="Times New Roman" panose="02020603050405020304" pitchFamily="18" charset="0"/>
              </a:rPr>
              <a:t>				</a:t>
            </a:r>
            <a:br>
              <a:rPr lang="en-US" sz="18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Existing Storage and Resulting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Emergency Water Supply</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5330911"/>
              </p:ext>
            </p:extLst>
          </p:nvPr>
        </p:nvGraphicFramePr>
        <p:xfrm>
          <a:off x="228600" y="1442591"/>
          <a:ext cx="7848598" cy="5313153"/>
        </p:xfrm>
        <a:graphic>
          <a:graphicData uri="http://schemas.openxmlformats.org/drawingml/2006/table">
            <a:tbl>
              <a:tblPr firstRow="1" firstCol="1" bandRow="1">
                <a:tableStyleId>{5C22544A-7EE6-4342-B048-85BDC9FD1C3A}</a:tableStyleId>
              </a:tblPr>
              <a:tblGrid>
                <a:gridCol w="5867400">
                  <a:extLst>
                    <a:ext uri="{9D8B030D-6E8A-4147-A177-3AD203B41FA5}">
                      <a16:colId xmlns:a16="http://schemas.microsoft.com/office/drawing/2014/main" val="20000"/>
                    </a:ext>
                  </a:extLst>
                </a:gridCol>
                <a:gridCol w="1981198">
                  <a:extLst>
                    <a:ext uri="{9D8B030D-6E8A-4147-A177-3AD203B41FA5}">
                      <a16:colId xmlns:a16="http://schemas.microsoft.com/office/drawing/2014/main" val="20001"/>
                    </a:ext>
                  </a:extLst>
                </a:gridCol>
              </a:tblGrid>
              <a:tr h="542753">
                <a:tc>
                  <a:txBody>
                    <a:bodyPr/>
                    <a:lstStyle/>
                    <a:p>
                      <a:pPr marL="0" marR="0" algn="l">
                        <a:spcBef>
                          <a:spcPts val="0"/>
                        </a:spcBef>
                        <a:spcAft>
                          <a:spcPts val="0"/>
                        </a:spcAft>
                      </a:pPr>
                      <a:r>
                        <a:rPr lang="de-DE" sz="1600" dirty="0">
                          <a:ln>
                            <a:noFill/>
                          </a:ln>
                          <a:effectLst/>
                          <a:latin typeface="Times New Roman" panose="02020603050405020304" pitchFamily="18" charset="0"/>
                          <a:cs typeface="Times New Roman" panose="02020603050405020304" pitchFamily="18" charset="0"/>
                        </a:rPr>
                        <a:t>STORAGE IN PERMITTED</a:t>
                      </a:r>
                      <a:r>
                        <a:rPr lang="en-US" sz="1600" dirty="0">
                          <a:ln>
                            <a:noFill/>
                          </a:ln>
                          <a:effectLst/>
                          <a:latin typeface="Times New Roman" panose="02020603050405020304" pitchFamily="18" charset="0"/>
                          <a:cs typeface="Times New Roman" panose="02020603050405020304" pitchFamily="18" charset="0"/>
                        </a:rPr>
                        <a:t> CALERO AND CHESBRO </a:t>
                      </a:r>
                      <a:r>
                        <a:rPr lang="de-DE" sz="1600" dirty="0">
                          <a:ln>
                            <a:noFill/>
                          </a:ln>
                          <a:effectLst/>
                          <a:latin typeface="Times New Roman" panose="02020603050405020304" pitchFamily="18" charset="0"/>
                          <a:cs typeface="Times New Roman" panose="02020603050405020304" pitchFamily="18" charset="0"/>
                        </a:rPr>
                        <a:t>RESERVOIRS</a:t>
                      </a:r>
                      <a:endParaRPr lang="en-US" sz="16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800">
                          <a:ln>
                            <a:noFill/>
                          </a:ln>
                          <a:effectLst/>
                        </a:rPr>
                        <a:t>ACRE FEET</a:t>
                      </a:r>
                      <a:endParaRPr lang="en-US" sz="700">
                        <a:ln>
                          <a:noFill/>
                        </a:ln>
                        <a:solidFill>
                          <a:srgbClr val="000000"/>
                        </a:solidFill>
                        <a:effectLst/>
                        <a:latin typeface="Helvetica Neue"/>
                        <a:ea typeface="Arial Unicode MS"/>
                        <a:cs typeface="Arial Unicode MS"/>
                      </a:endParaRPr>
                    </a:p>
                  </a:txBody>
                  <a:tcPr marL="34236" marR="34236" marT="34236" marB="34236" anchor="ctr"/>
                </a:tc>
                <a:extLst>
                  <a:ext uri="{0D108BD9-81ED-4DB2-BD59-A6C34878D82A}">
                    <a16:rowId xmlns:a16="http://schemas.microsoft.com/office/drawing/2014/main" val="10000"/>
                  </a:ext>
                </a:extLst>
              </a:tr>
              <a:tr h="515857">
                <a:tc>
                  <a:txBody>
                    <a:bodyPr/>
                    <a:lstStyle/>
                    <a:p>
                      <a:pPr marL="0" marR="0" algn="l">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Gross Storage    Combined Calero + Chesbro including stop logs, using bathymetric results of reservoir capacity*</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4,010</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nchor="ctr"/>
                </a:tc>
                <a:extLst>
                  <a:ext uri="{0D108BD9-81ED-4DB2-BD59-A6C34878D82A}">
                    <a16:rowId xmlns:a16="http://schemas.microsoft.com/office/drawing/2014/main" val="10001"/>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Evaporation    Calero + Chesbro @20%</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(802)</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02"/>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Seepage          Calero + Chesbro</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(280)*</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03"/>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Dead Storage   Calero + Chesbro</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(315)</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04"/>
                  </a:ext>
                </a:extLst>
              </a:tr>
              <a:tr h="426281">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Net Storage       Combined Calero + Chesbro (assumes 100% full on June 1 of a water year after subtracting annual losses for evaporation, seepage and dead storage</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2613</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nchor="ctr"/>
                </a:tc>
                <a:extLst>
                  <a:ext uri="{0D108BD9-81ED-4DB2-BD59-A6C34878D82A}">
                    <a16:rowId xmlns:a16="http://schemas.microsoft.com/office/drawing/2014/main" val="10005"/>
                  </a:ext>
                </a:extLst>
              </a:tr>
              <a:tr h="343663">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Actual Water Demand on 12/31/2022  (includes water billed and systems losses and un-billed water</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1,716</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nchor="ctr"/>
                </a:tc>
                <a:extLst>
                  <a:ext uri="{0D108BD9-81ED-4DB2-BD59-A6C34878D82A}">
                    <a16:rowId xmlns:a16="http://schemas.microsoft.com/office/drawing/2014/main" val="10006"/>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Entitled Development Beyond 12/31/2022 </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l">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07"/>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 Retreats</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24</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08"/>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 Riverview</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92</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09"/>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 Residences</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165</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10"/>
                  </a:ext>
                </a:extLst>
              </a:tr>
              <a:tr h="245296">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      + Murieta Gardens</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effectLst/>
                          <a:latin typeface="Times New Roman" panose="02020603050405020304" pitchFamily="18" charset="0"/>
                          <a:cs typeface="Times New Roman" panose="02020603050405020304" pitchFamily="18" charset="0"/>
                        </a:rPr>
                        <a:t>0.6</a:t>
                      </a:r>
                      <a:endParaRPr lang="en-US" sz="12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extLst>
                  <a:ext uri="{0D108BD9-81ED-4DB2-BD59-A6C34878D82A}">
                    <a16:rowId xmlns:a16="http://schemas.microsoft.com/office/drawing/2014/main" val="10011"/>
                  </a:ext>
                </a:extLst>
              </a:tr>
              <a:tr h="474288">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Total Present Water Demand + All Future Entitled Demand for which there are county approved maps</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200" dirty="0">
                          <a:ln>
                            <a:noFill/>
                          </a:ln>
                          <a:solidFill>
                            <a:schemeClr val="dk1"/>
                          </a:solidFill>
                          <a:effectLst/>
                          <a:latin typeface="+mn-lt"/>
                          <a:ea typeface="+mn-ea"/>
                          <a:cs typeface="+mn-cs"/>
                        </a:rPr>
                        <a:t>1997.6</a:t>
                      </a:r>
                      <a:endParaRPr lang="en-US" sz="1200" dirty="0">
                        <a:ln>
                          <a:noFill/>
                        </a:ln>
                        <a:solidFill>
                          <a:srgbClr val="000000"/>
                        </a:solidFill>
                        <a:effectLst/>
                        <a:latin typeface="Helvetica Neue"/>
                        <a:ea typeface="Arial Unicode MS"/>
                        <a:cs typeface="Arial Unicode MS"/>
                      </a:endParaRPr>
                    </a:p>
                  </a:txBody>
                  <a:tcPr marL="34236" marR="34236" marT="34236" marB="34236" anchor="ctr"/>
                </a:tc>
                <a:extLst>
                  <a:ext uri="{0D108BD9-81ED-4DB2-BD59-A6C34878D82A}">
                    <a16:rowId xmlns:a16="http://schemas.microsoft.com/office/drawing/2014/main" val="10012"/>
                  </a:ext>
                </a:extLst>
              </a:tr>
              <a:tr h="241455">
                <a:tc>
                  <a:txBody>
                    <a:bodyPr/>
                    <a:lstStyle/>
                    <a:p>
                      <a:pPr marL="0" marR="0" algn="l">
                        <a:spcBef>
                          <a:spcPts val="0"/>
                        </a:spcBef>
                        <a:spcAft>
                          <a:spcPts val="0"/>
                        </a:spcAft>
                      </a:pPr>
                      <a:r>
                        <a:rPr lang="de-DE" sz="1050" dirty="0">
                          <a:ln>
                            <a:noFill/>
                          </a:ln>
                          <a:solidFill>
                            <a:schemeClr val="lt1"/>
                          </a:solidFill>
                          <a:effectLst/>
                          <a:latin typeface="Times New Roman" panose="02020603050405020304" pitchFamily="18" charset="0"/>
                          <a:ea typeface="+mn-ea"/>
                          <a:cs typeface="Times New Roman" panose="02020603050405020304" pitchFamily="18" charset="0"/>
                        </a:rPr>
                        <a:t>May</a:t>
                      </a:r>
                      <a:r>
                        <a:rPr lang="de-DE" sz="1050" baseline="0" dirty="0">
                          <a:ln>
                            <a:noFill/>
                          </a:ln>
                          <a:solidFill>
                            <a:schemeClr val="lt1"/>
                          </a:solidFill>
                          <a:effectLst/>
                          <a:latin typeface="Times New Roman" panose="02020603050405020304" pitchFamily="18" charset="0"/>
                          <a:ea typeface="+mn-ea"/>
                          <a:cs typeface="Times New Roman" panose="02020603050405020304" pitchFamily="18" charset="0"/>
                        </a:rPr>
                        <a:t> to November Demand (68% of Production</a:t>
                      </a: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100" dirty="0">
                          <a:ln>
                            <a:noFill/>
                          </a:ln>
                          <a:solidFill>
                            <a:schemeClr val="dk1"/>
                          </a:solidFill>
                          <a:effectLst/>
                          <a:latin typeface="Times New Roman" panose="02020603050405020304" pitchFamily="18" charset="0"/>
                          <a:ea typeface="+mn-ea"/>
                          <a:cs typeface="Times New Roman" panose="02020603050405020304" pitchFamily="18" charset="0"/>
                        </a:rPr>
                        <a:t>1,357</a:t>
                      </a:r>
                      <a:endParaRPr lang="en-US" sz="11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nchor="ctr"/>
                </a:tc>
                <a:extLst>
                  <a:ext uri="{0D108BD9-81ED-4DB2-BD59-A6C34878D82A}">
                    <a16:rowId xmlns:a16="http://schemas.microsoft.com/office/drawing/2014/main" val="10013"/>
                  </a:ext>
                </a:extLst>
              </a:tr>
              <a:tr h="389697">
                <a:tc>
                  <a:txBody>
                    <a:bodyPr/>
                    <a:lstStyle/>
                    <a:p>
                      <a:pPr marL="0" marR="0" algn="l">
                        <a:spcBef>
                          <a:spcPts val="0"/>
                        </a:spcBef>
                        <a:spcAft>
                          <a:spcPts val="0"/>
                        </a:spcAft>
                      </a:pPr>
                      <a:r>
                        <a:rPr lang="de-DE" sz="1050" dirty="0">
                          <a:ln>
                            <a:noFill/>
                          </a:ln>
                          <a:effectLst/>
                          <a:latin typeface="Times New Roman" panose="02020603050405020304" pitchFamily="18" charset="0"/>
                          <a:cs typeface="Times New Roman" panose="02020603050405020304" pitchFamily="18" charset="0"/>
                        </a:rPr>
                        <a:t>Excess Storage In Calero and Chesbro at the end of diversion on June 1 (assumes 100% full)</a:t>
                      </a:r>
                      <a:endParaRPr lang="en-US" sz="1050" dirty="0">
                        <a:ln>
                          <a:noFill/>
                        </a:ln>
                        <a:effectLst/>
                        <a:latin typeface="Times New Roman" panose="02020603050405020304" pitchFamily="18" charset="0"/>
                        <a:cs typeface="Times New Roman" panose="02020603050405020304" pitchFamily="18" charset="0"/>
                      </a:endParaRPr>
                    </a:p>
                    <a:p>
                      <a:pPr marL="0" marR="0" algn="l">
                        <a:spcBef>
                          <a:spcPts val="0"/>
                        </a:spcBef>
                        <a:spcAft>
                          <a:spcPts val="0"/>
                        </a:spcAft>
                      </a:pPr>
                      <a:endParaRPr lang="en-US" sz="105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100" dirty="0">
                          <a:ln>
                            <a:noFill/>
                          </a:ln>
                          <a:solidFill>
                            <a:schemeClr val="dk1"/>
                          </a:solidFill>
                          <a:effectLst/>
                          <a:latin typeface="Times New Roman" panose="02020603050405020304" pitchFamily="18" charset="0"/>
                          <a:ea typeface="+mn-ea"/>
                          <a:cs typeface="Times New Roman" panose="02020603050405020304" pitchFamily="18" charset="0"/>
                        </a:rPr>
                        <a:t>1,256</a:t>
                      </a:r>
                      <a:endParaRPr lang="en-US" sz="11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nchor="ctr"/>
                </a:tc>
                <a:extLst>
                  <a:ext uri="{0D108BD9-81ED-4DB2-BD59-A6C34878D82A}">
                    <a16:rowId xmlns:a16="http://schemas.microsoft.com/office/drawing/2014/main" val="10014"/>
                  </a:ext>
                </a:extLst>
              </a:tr>
              <a:tr h="354944">
                <a:tc>
                  <a:txBody>
                    <a:bodyPr/>
                    <a:lstStyle/>
                    <a:p>
                      <a:pPr marL="0" marR="0" algn="l">
                        <a:spcBef>
                          <a:spcPts val="0"/>
                        </a:spcBef>
                        <a:spcAft>
                          <a:spcPts val="0"/>
                        </a:spcAft>
                      </a:pPr>
                      <a:r>
                        <a:rPr lang="en-US" sz="1100" dirty="0">
                          <a:ln>
                            <a:noFill/>
                          </a:ln>
                          <a:solidFill>
                            <a:schemeClr val="lt1"/>
                          </a:solidFill>
                          <a:effectLst/>
                          <a:latin typeface="Times New Roman" panose="02020603050405020304" pitchFamily="18" charset="0"/>
                          <a:ea typeface="+mn-ea"/>
                          <a:cs typeface="Times New Roman" panose="02020603050405020304" pitchFamily="18" charset="0"/>
                        </a:rPr>
                        <a:t>Supply</a:t>
                      </a:r>
                      <a:r>
                        <a:rPr lang="en-US" sz="1100" baseline="0" dirty="0">
                          <a:ln>
                            <a:noFill/>
                          </a:ln>
                          <a:solidFill>
                            <a:schemeClr val="lt1"/>
                          </a:solidFill>
                          <a:effectLst/>
                          <a:latin typeface="Times New Roman" panose="02020603050405020304" pitchFamily="18" charset="0"/>
                          <a:ea typeface="+mn-ea"/>
                          <a:cs typeface="Times New Roman" panose="02020603050405020304" pitchFamily="18" charset="0"/>
                        </a:rPr>
                        <a:t> on November 1 of a water year without conservation in place.</a:t>
                      </a:r>
                      <a:endParaRPr lang="en-US" sz="11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tc>
                <a:tc>
                  <a:txBody>
                    <a:bodyPr/>
                    <a:lstStyle/>
                    <a:p>
                      <a:pPr marL="0" marR="0" algn="ctr">
                        <a:spcBef>
                          <a:spcPts val="0"/>
                        </a:spcBef>
                        <a:spcAft>
                          <a:spcPts val="0"/>
                        </a:spcAft>
                      </a:pPr>
                      <a:r>
                        <a:rPr lang="de-DE" sz="1100" dirty="0">
                          <a:ln>
                            <a:noFill/>
                          </a:ln>
                          <a:solidFill>
                            <a:schemeClr val="dk1"/>
                          </a:solidFill>
                          <a:effectLst/>
                          <a:latin typeface="Times New Roman" panose="02020603050405020304" pitchFamily="18" charset="0"/>
                          <a:ea typeface="+mn-ea"/>
                          <a:cs typeface="Times New Roman" panose="02020603050405020304" pitchFamily="18" charset="0"/>
                        </a:rPr>
                        <a:t>740</a:t>
                      </a:r>
                      <a:endParaRPr lang="en-US" sz="11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a:txBody>
                  <a:tcPr marL="34236" marR="34236" marT="34236" marB="34236" anchor="ct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fld id="{38F4DF9C-E1A8-4D08-A3D0-A641CD20EBE3}" type="slidenum">
              <a:rPr lang="en-US" smtClean="0"/>
              <a:t>9</a:t>
            </a:fld>
            <a:endParaRPr lang="en-US"/>
          </a:p>
        </p:txBody>
      </p:sp>
      <p:sp>
        <p:nvSpPr>
          <p:cNvPr id="6" name="Rectangle 2"/>
          <p:cNvSpPr>
            <a:spLocks noChangeArrowheads="1"/>
          </p:cNvSpPr>
          <p:nvPr/>
        </p:nvSpPr>
        <p:spPr bwMode="auto">
          <a:xfrm>
            <a:off x="2568575" y="1517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2568575" y="1974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2590800" cy="877634"/>
          </a:xfrm>
          <a:prstGeom prst="rect">
            <a:avLst/>
          </a:prstGeom>
        </p:spPr>
      </p:pic>
    </p:spTree>
    <p:extLst>
      <p:ext uri="{BB962C8B-B14F-4D97-AF65-F5344CB8AC3E}">
        <p14:creationId xmlns:p14="http://schemas.microsoft.com/office/powerpoint/2010/main" val="48868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10972</TotalTime>
  <Words>3011</Words>
  <Application>Microsoft Office PowerPoint</Application>
  <PresentationFormat>On-screen Show (4:3)</PresentationFormat>
  <Paragraphs>300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 Neue</vt:lpstr>
      <vt:lpstr>Times New Roman</vt:lpstr>
      <vt:lpstr>Office Theme</vt:lpstr>
      <vt:lpstr>PowerPoint Presentation</vt:lpstr>
      <vt:lpstr>   Rancho Murieta Water</vt:lpstr>
      <vt:lpstr>       Purpose of the Analysis</vt:lpstr>
      <vt:lpstr>    The Development Process</vt:lpstr>
      <vt:lpstr>     The Water Supply Assessment (WSA) is based on the   Integrated Water Master Plan (IWMP)  </vt:lpstr>
      <vt:lpstr>  </vt:lpstr>
      <vt:lpstr>  </vt:lpstr>
      <vt:lpstr>    The District has no  EmergencyWater Supply.   </vt:lpstr>
      <vt:lpstr>          Existing Storage and Resulting             Emergency Water Supply </vt:lpstr>
      <vt:lpstr>   Integrated Water Master Plan(IWMP)</vt:lpstr>
      <vt:lpstr>  Groundwater and Wells</vt:lpstr>
      <vt:lpstr> Groundwater Wells </vt:lpstr>
      <vt:lpstr>  Recycled Water</vt:lpstr>
      <vt:lpstr>   Additional Info on Recycled Water</vt:lpstr>
      <vt:lpstr> Conservation</vt:lpstr>
      <vt:lpstr>    CONSERVATION AND ITS IMPACT </vt:lpstr>
      <vt:lpstr>CLEMENTIA</vt:lpstr>
      <vt:lpstr>Clementia </vt:lpstr>
      <vt:lpstr>Water Supply</vt:lpstr>
      <vt:lpstr>  CONCLUSIONS</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dc:creator>
  <cp:lastModifiedBy>Greg O'Brien</cp:lastModifiedBy>
  <cp:revision>85</cp:revision>
  <cp:lastPrinted>2024-11-21T19:22:39Z</cp:lastPrinted>
  <dcterms:created xsi:type="dcterms:W3CDTF">2024-11-06T01:25:51Z</dcterms:created>
  <dcterms:modified xsi:type="dcterms:W3CDTF">2024-11-21T22:31:46Z</dcterms:modified>
</cp:coreProperties>
</file>